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5"/>
  </p:notesMasterIdLst>
  <p:handoutMasterIdLst>
    <p:handoutMasterId r:id="rId6"/>
  </p:handoutMasterIdLst>
  <p:sldIdLst>
    <p:sldId id="316" r:id="rId2"/>
    <p:sldId id="312" r:id="rId3"/>
    <p:sldId id="314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>
          <p15:clr>
            <a:srgbClr val="A4A3A4"/>
          </p15:clr>
        </p15:guide>
        <p15:guide id="2" pos="32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99CCFF"/>
    <a:srgbClr val="33CC33"/>
    <a:srgbClr val="FFFF00"/>
    <a:srgbClr val="008000"/>
    <a:srgbClr val="00CC00"/>
    <a:srgbClr val="FFFFCC"/>
    <a:srgbClr val="FFF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4660"/>
  </p:normalViewPr>
  <p:slideViewPr>
    <p:cSldViewPr>
      <p:cViewPr varScale="1">
        <p:scale>
          <a:sx n="104" d="100"/>
          <a:sy n="104" d="100"/>
        </p:scale>
        <p:origin x="1878" y="114"/>
      </p:cViewPr>
      <p:guideLst>
        <p:guide orient="horz" pos="1933"/>
        <p:guide pos="3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28" y="-9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04C01D42-3910-4891-939F-BB6C18684B4E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endParaRPr lang="de-DE" alt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BE02B90E-A085-42B3-B66B-8C07C767B394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818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162819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/>
            </a:p>
          </p:txBody>
        </p:sp>
        <p:sp>
          <p:nvSpPr>
            <p:cNvPr id="162820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0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16282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3716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de-DE" altLang="de-DE" noProof="0"/>
              <a:t>Hier klicken, um Master-</a:t>
            </a:r>
            <a:br>
              <a:rPr lang="de-DE" altLang="de-DE" noProof="0"/>
            </a:br>
            <a:r>
              <a:rPr lang="de-DE" altLang="de-DE" noProof="0"/>
              <a:t>Titelformat zu bearbeiten</a:t>
            </a:r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95600" y="2286000"/>
            <a:ext cx="6248400" cy="1038225"/>
          </a:xfrm>
        </p:spPr>
        <p:txBody>
          <a:bodyPr lIns="92075" rIns="92075"/>
          <a:lstStyle>
            <a:lvl1pPr marL="0" indent="0" algn="ctr">
              <a:buFont typeface="Times New Roman" panose="02020603050405020304" pitchFamily="18" charset="0"/>
              <a:buNone/>
              <a:defRPr/>
            </a:lvl1pPr>
          </a:lstStyle>
          <a:p>
            <a:pPr lvl="0"/>
            <a:r>
              <a:rPr lang="de-DE" altLang="de-DE" noProof="0"/>
              <a:t>Hier klickem, um Master-</a:t>
            </a:r>
          </a:p>
          <a:p>
            <a:pPr lvl="0"/>
            <a:r>
              <a:rPr lang="de-DE" altLang="de-DE" noProof="0"/>
              <a:t>Untertitelformat zu bearbeiten</a:t>
            </a:r>
          </a:p>
          <a:p>
            <a:pPr lvl="0"/>
            <a:endParaRPr lang="de-DE" altLang="de-DE" noProof="0"/>
          </a:p>
        </p:txBody>
      </p:sp>
      <p:sp>
        <p:nvSpPr>
          <p:cNvPr id="16282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16282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162825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/>
            <a:fld id="{8DBC0592-E1A1-45F9-A6FD-8A4928AF59D0}" type="slidenum">
              <a:rPr lang="de-DE" altLang="de-DE"/>
              <a:pPr lvl="1"/>
              <a:t>‹#›</a:t>
            </a:fld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1A95707-9322-4083-A909-B8A6889ECE04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9263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13399ED7-4D27-4820-A3B2-035207883ED1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8278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92F9C87-855F-4F04-A8C2-EDD93E5E4F6D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339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EA0A076-5AB5-4971-83AB-1F783F40D57B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401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6EA7B708-8E9F-4775-AEB6-C6D1DF5712BA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61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AF52C973-378A-457B-9406-6D55E67DAA39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4127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4083326-2D29-4DBB-AFA5-E5275BEE3B49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2511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C045149-8E00-4908-B1DE-403A5BF0B975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9426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FE490569-320A-4EFE-A6C5-3334DC7AD0E0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042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3D0F399-F101-4089-83E1-0A0633664946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7131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Master-Titelformat zu bearbeiten</a:t>
            </a: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endParaRPr lang="de-DE" altLang="de-DE"/>
          </a:p>
        </p:txBody>
      </p:sp>
      <p:sp>
        <p:nvSpPr>
          <p:cNvPr id="16180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r>
              <a:rPr lang="de-DE" altLang="de-DE"/>
              <a:t>Ch. Rengel, Notar</a:t>
            </a:r>
          </a:p>
        </p:txBody>
      </p:sp>
      <p:sp>
        <p:nvSpPr>
          <p:cNvPr id="16180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/>
            </a:lvl2pPr>
          </a:lstStyle>
          <a:p>
            <a:pPr lvl="1"/>
            <a:fld id="{3097198F-7D6D-47D1-AB3B-A086EC208C4C}" type="slidenum">
              <a:rPr lang="de-DE" altLang="de-DE"/>
              <a:pPr lvl="1"/>
              <a:t>‹#›</a:t>
            </a:fld>
            <a:endParaRPr lang="de-DE" altLang="de-DE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Times New Roman" panose="02020603050405020304" pitchFamily="18" charset="0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CCFF"/>
        </a:buClr>
        <a:buSzPct val="65000"/>
        <a:buFont typeface="Times New Roman" panose="02020603050405020304" pitchFamily="18" charset="0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1908175" y="2178050"/>
            <a:ext cx="395288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7010400" y="2187575"/>
            <a:ext cx="395288" cy="14049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1828800" y="1371600"/>
            <a:ext cx="1162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Ehemann</a:t>
            </a:r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6419850" y="1371600"/>
            <a:ext cx="1047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Ehefrau</a:t>
            </a:r>
            <a:r>
              <a:rPr kumimoji="0" lang="de-CH" altLang="de-DE"/>
              <a:t> </a:t>
            </a:r>
          </a:p>
        </p:txBody>
      </p:sp>
      <p:sp>
        <p:nvSpPr>
          <p:cNvPr id="181254" name="Rectangle 6"/>
          <p:cNvSpPr>
            <a:spLocks noChangeArrowheads="1"/>
          </p:cNvSpPr>
          <p:nvPr/>
        </p:nvSpPr>
        <p:spPr bwMode="auto">
          <a:xfrm>
            <a:off x="2663825" y="2184400"/>
            <a:ext cx="3960813" cy="1404938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de-CH" altLang="de-DE" b="1"/>
              <a:t>Gesamtgut </a:t>
            </a:r>
            <a:r>
              <a:rPr kumimoji="0" lang="de-CH" altLang="de-DE" sz="1600"/>
              <a:t>(ZGB 222 ff.)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371475" y="4572000"/>
            <a:ext cx="85344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435100" indent="-14351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8161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006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971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87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44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0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59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16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/>
            <a:r>
              <a:rPr kumimoji="0" lang="de-CH" altLang="de-DE" sz="1600">
                <a:latin typeface="Arial" panose="020B0604020202020204" pitchFamily="34" charset="0"/>
              </a:rPr>
              <a:t>Gesamtgut:	Vereinigtes Vermögen und Einkünfte der Ehegatten, mit Ausnahme der Gegenstände, die von Gesetzes wegen Eigengut sind. Nur gemeinsames Verfügungsrecht </a:t>
            </a:r>
            <a:r>
              <a:rPr kumimoji="0" lang="de-CH" altLang="de-DE" sz="1400">
                <a:latin typeface="Arial" panose="020B0604020202020204" pitchFamily="34" charset="0"/>
              </a:rPr>
              <a:t>(vgl. Art. 222 ff. ZGB).</a:t>
            </a:r>
          </a:p>
          <a:p>
            <a:pPr eaLnBrk="0" hangingPunct="0"/>
            <a:endParaRPr kumimoji="0" lang="de-CH" altLang="de-DE" sz="1600">
              <a:latin typeface="Arial" panose="020B0604020202020204" pitchFamily="34" charset="0"/>
            </a:endParaRPr>
          </a:p>
          <a:p>
            <a:pPr eaLnBrk="0" hangingPunct="0"/>
            <a:r>
              <a:rPr kumimoji="0" lang="de-CH" altLang="de-DE" sz="1600">
                <a:latin typeface="Arial" panose="020B0604020202020204" pitchFamily="34" charset="0"/>
              </a:rPr>
              <a:t>Eigengut:	Persönliche Gegenstände, Genugtuungsansprüche und Zuwendungen Dritter </a:t>
            </a:r>
            <a:r>
              <a:rPr kumimoji="0" lang="de-CH" altLang="de-DE" sz="1400">
                <a:latin typeface="Arial" panose="020B0604020202020204" pitchFamily="34" charset="0"/>
              </a:rPr>
              <a:t>(vgl. Art. 225 ZGB)</a:t>
            </a:r>
            <a:r>
              <a:rPr kumimoji="0" lang="de-CH" altLang="de-DE" sz="1600">
                <a:latin typeface="Arial" panose="020B0604020202020204" pitchFamily="34" charset="0"/>
              </a:rPr>
              <a:t>. Durch Ehevertrag kann das Eigengut ergänzt werden </a:t>
            </a:r>
            <a:r>
              <a:rPr kumimoji="0" lang="de-CH" altLang="de-DE" sz="1400">
                <a:latin typeface="Arial" panose="020B0604020202020204" pitchFamily="34" charset="0"/>
              </a:rPr>
              <a:t>(vgl. Art. 223/224 ZGB)</a:t>
            </a:r>
            <a:r>
              <a:rPr kumimoji="0" lang="de-CH" altLang="de-DE" sz="1600">
                <a:latin typeface="Arial" panose="020B0604020202020204" pitchFamily="34" charset="0"/>
              </a:rPr>
              <a:t>.</a:t>
            </a:r>
            <a:endParaRPr kumimoji="0" lang="de-CH" altLang="de-DE" sz="1400">
              <a:latin typeface="Arial" panose="020B0604020202020204" pitchFamily="34" charset="0"/>
            </a:endParaRPr>
          </a:p>
        </p:txBody>
      </p:sp>
      <p:sp>
        <p:nvSpPr>
          <p:cNvPr id="181256" name="AutoShape 8"/>
          <p:cNvSpPr>
            <a:spLocks/>
          </p:cNvSpPr>
          <p:nvPr/>
        </p:nvSpPr>
        <p:spPr bwMode="auto">
          <a:xfrm rot="16200000">
            <a:off x="4541838" y="1800225"/>
            <a:ext cx="209550" cy="3962400"/>
          </a:xfrm>
          <a:prstGeom prst="leftBrace">
            <a:avLst>
              <a:gd name="adj1" fmla="val 1575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81257" name="Line 9"/>
          <p:cNvSpPr>
            <a:spLocks noChangeShapeType="1"/>
          </p:cNvSpPr>
          <p:nvPr/>
        </p:nvSpPr>
        <p:spPr bwMode="auto">
          <a:xfrm flipV="1">
            <a:off x="2109788" y="1828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81258" name="Line 10"/>
          <p:cNvSpPr>
            <a:spLocks noChangeShapeType="1"/>
          </p:cNvSpPr>
          <p:nvPr/>
        </p:nvSpPr>
        <p:spPr bwMode="auto">
          <a:xfrm flipH="1">
            <a:off x="433388" y="182245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81259" name="Text Box 11"/>
          <p:cNvSpPr txBox="1">
            <a:spLocks noChangeArrowheads="1"/>
          </p:cNvSpPr>
          <p:nvPr/>
        </p:nvSpPr>
        <p:spPr bwMode="auto">
          <a:xfrm>
            <a:off x="330200" y="1803400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Eigengut</a:t>
            </a:r>
          </a:p>
          <a:p>
            <a:r>
              <a:rPr lang="de-DE" altLang="de-DE" sz="1400"/>
              <a:t>(vgl. ZGB 225)</a:t>
            </a:r>
          </a:p>
        </p:txBody>
      </p:sp>
      <p:sp>
        <p:nvSpPr>
          <p:cNvPr id="181260" name="Line 12"/>
          <p:cNvSpPr>
            <a:spLocks noChangeShapeType="1"/>
          </p:cNvSpPr>
          <p:nvPr/>
        </p:nvSpPr>
        <p:spPr bwMode="auto">
          <a:xfrm flipH="1">
            <a:off x="7205663" y="182245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81261" name="Line 13"/>
          <p:cNvSpPr>
            <a:spLocks noChangeShapeType="1"/>
          </p:cNvSpPr>
          <p:nvPr/>
        </p:nvSpPr>
        <p:spPr bwMode="auto">
          <a:xfrm flipV="1">
            <a:off x="7210425" y="1828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81262" name="Text Box 14"/>
          <p:cNvSpPr txBox="1">
            <a:spLocks noChangeArrowheads="1"/>
          </p:cNvSpPr>
          <p:nvPr/>
        </p:nvSpPr>
        <p:spPr bwMode="auto">
          <a:xfrm>
            <a:off x="7410450" y="1809750"/>
            <a:ext cx="160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Eigengut</a:t>
            </a:r>
          </a:p>
          <a:p>
            <a:r>
              <a:rPr lang="de-DE" altLang="de-DE" sz="1400"/>
              <a:t>(vgl. ZGB 225)</a:t>
            </a:r>
          </a:p>
        </p:txBody>
      </p:sp>
      <p:sp>
        <p:nvSpPr>
          <p:cNvPr id="181263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98463"/>
            <a:ext cx="8080375" cy="6858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de-CH" altLang="de-DE" sz="2000" b="1" u="sng"/>
              <a:t>Gütergemeinschaft</a:t>
            </a:r>
            <a:r>
              <a:rPr lang="de-CH" altLang="de-DE" sz="2000" b="1"/>
              <a:t> </a:t>
            </a:r>
            <a:r>
              <a:rPr lang="de-CH" altLang="de-DE" sz="1800"/>
              <a:t>(vgl. ZGB 221 ff.)</a:t>
            </a:r>
            <a:r>
              <a:rPr lang="de-CH" altLang="de-DE" sz="2000" b="1"/>
              <a:t>:</a:t>
            </a:r>
            <a:br>
              <a:rPr lang="de-CH" altLang="de-DE" sz="2400"/>
            </a:br>
            <a:r>
              <a:rPr lang="de-CH" altLang="de-DE" sz="2000" i="1"/>
              <a:t>Situation während der Ehe</a:t>
            </a:r>
            <a:endParaRPr lang="de-DE" altLang="de-DE" sz="2000" i="1"/>
          </a:p>
        </p:txBody>
      </p:sp>
      <p:sp>
        <p:nvSpPr>
          <p:cNvPr id="181264" name="Text Box 16"/>
          <p:cNvSpPr txBox="1">
            <a:spLocks noChangeArrowheads="1"/>
          </p:cNvSpPr>
          <p:nvPr/>
        </p:nvSpPr>
        <p:spPr bwMode="auto">
          <a:xfrm>
            <a:off x="3471863" y="4448175"/>
            <a:ext cx="2362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 altLang="de-DE"/>
          </a:p>
        </p:txBody>
      </p:sp>
      <p:sp>
        <p:nvSpPr>
          <p:cNvPr id="181265" name="Text Box 17"/>
          <p:cNvSpPr txBox="1">
            <a:spLocks noChangeArrowheads="1"/>
          </p:cNvSpPr>
          <p:nvPr/>
        </p:nvSpPr>
        <p:spPr bwMode="auto">
          <a:xfrm>
            <a:off x="3087688" y="3868738"/>
            <a:ext cx="31226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CH" altLang="de-DE"/>
              <a:t>beide Ehegatten gemeinsam</a:t>
            </a:r>
            <a:endParaRPr lang="de-DE" alt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81025" y="595313"/>
            <a:ext cx="7954963" cy="623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CH" altLang="de-DE" sz="2000" b="1" u="sng"/>
              <a:t>Gütergemeinschaft</a:t>
            </a:r>
            <a:r>
              <a:rPr lang="de-CH" altLang="de-DE" sz="2000"/>
              <a:t> </a:t>
            </a:r>
            <a:r>
              <a:rPr lang="de-CH" altLang="de-DE" sz="1400"/>
              <a:t>(vgl. ZGB 221 ff.)</a:t>
            </a:r>
            <a:r>
              <a:rPr lang="de-CH" altLang="de-DE" sz="2000"/>
              <a:t>:</a:t>
            </a:r>
            <a:br>
              <a:rPr lang="de-CH" altLang="de-DE" sz="2400"/>
            </a:br>
            <a:br>
              <a:rPr lang="de-CH" altLang="de-DE" sz="2400"/>
            </a:br>
            <a:r>
              <a:rPr lang="de-CH" altLang="de-DE" sz="2000" i="1"/>
              <a:t>Auflösung des Güterstandes bei Versterben eines Ehegatten: Die Beteiligung aus Güterrecht </a:t>
            </a:r>
            <a:r>
              <a:rPr lang="de-CH" altLang="de-DE" sz="2000" b="1" i="1"/>
              <a:t>nach Gesetz</a:t>
            </a:r>
            <a:r>
              <a:rPr lang="de-CH" altLang="de-DE" sz="2000" i="1"/>
              <a:t> </a:t>
            </a:r>
            <a:r>
              <a:rPr lang="de-CH" altLang="de-DE" sz="1400" i="1"/>
              <a:t>(vgl. ZGB 241)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1908175" y="2559050"/>
            <a:ext cx="395288" cy="14049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7010400" y="2568575"/>
            <a:ext cx="395288" cy="14049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9273" name="Text Box 9"/>
          <p:cNvSpPr txBox="1">
            <a:spLocks noChangeArrowheads="1"/>
          </p:cNvSpPr>
          <p:nvPr/>
        </p:nvSpPr>
        <p:spPr bwMode="auto">
          <a:xfrm>
            <a:off x="1828800" y="1752600"/>
            <a:ext cx="1162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Ehemann</a:t>
            </a:r>
          </a:p>
        </p:txBody>
      </p:sp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6291263" y="1752600"/>
            <a:ext cx="117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Ehefrau </a:t>
            </a:r>
            <a:r>
              <a:rPr kumimoji="0" lang="de-CH" altLang="de-DE" u="sng">
                <a:cs typeface="Arial" panose="020B0604020202020204" pitchFamily="34" charset="0"/>
              </a:rPr>
              <a:t>†</a:t>
            </a:r>
            <a:endParaRPr kumimoji="0" lang="de-CH" altLang="de-DE" u="sng"/>
          </a:p>
        </p:txBody>
      </p:sp>
      <p:sp>
        <p:nvSpPr>
          <p:cNvPr id="139280" name="Rectangle 16"/>
          <p:cNvSpPr>
            <a:spLocks noChangeArrowheads="1"/>
          </p:cNvSpPr>
          <p:nvPr/>
        </p:nvSpPr>
        <p:spPr bwMode="auto">
          <a:xfrm>
            <a:off x="2663825" y="2565400"/>
            <a:ext cx="3960813" cy="1404938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de-CH" altLang="de-DE"/>
              <a:t>Gesamtgut </a:t>
            </a:r>
            <a:r>
              <a:rPr kumimoji="0" lang="de-CH" altLang="de-DE" sz="1400"/>
              <a:t>(ZGB 222 ff.)</a:t>
            </a:r>
          </a:p>
        </p:txBody>
      </p:sp>
      <p:sp>
        <p:nvSpPr>
          <p:cNvPr id="139282" name="Line 18"/>
          <p:cNvSpPr>
            <a:spLocks noChangeShapeType="1"/>
          </p:cNvSpPr>
          <p:nvPr/>
        </p:nvSpPr>
        <p:spPr bwMode="auto">
          <a:xfrm>
            <a:off x="4645025" y="2278063"/>
            <a:ext cx="0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9283" name="Text Box 19"/>
          <p:cNvSpPr txBox="1">
            <a:spLocks noChangeArrowheads="1"/>
          </p:cNvSpPr>
          <p:nvPr/>
        </p:nvSpPr>
        <p:spPr bwMode="auto">
          <a:xfrm>
            <a:off x="1314450" y="5737225"/>
            <a:ext cx="666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Bei Auflösung fällt je die Hälfte des Gesamtgutes auf eine Seite.</a:t>
            </a:r>
          </a:p>
        </p:txBody>
      </p:sp>
      <p:sp>
        <p:nvSpPr>
          <p:cNvPr id="139285" name="AutoShape 21"/>
          <p:cNvSpPr>
            <a:spLocks/>
          </p:cNvSpPr>
          <p:nvPr/>
        </p:nvSpPr>
        <p:spPr bwMode="auto">
          <a:xfrm rot="16200000">
            <a:off x="3124200" y="2895600"/>
            <a:ext cx="228600" cy="2667000"/>
          </a:xfrm>
          <a:prstGeom prst="leftBrace">
            <a:avLst>
              <a:gd name="adj1" fmla="val 9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9286" name="AutoShape 22"/>
          <p:cNvSpPr>
            <a:spLocks/>
          </p:cNvSpPr>
          <p:nvPr/>
        </p:nvSpPr>
        <p:spPr bwMode="auto">
          <a:xfrm rot="16200000">
            <a:off x="5938043" y="2888457"/>
            <a:ext cx="227013" cy="2679700"/>
          </a:xfrm>
          <a:prstGeom prst="leftBrace">
            <a:avLst>
              <a:gd name="adj1" fmla="val 9836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39287" name="Line 23"/>
          <p:cNvSpPr>
            <a:spLocks noChangeShapeType="1"/>
          </p:cNvSpPr>
          <p:nvPr/>
        </p:nvSpPr>
        <p:spPr bwMode="auto">
          <a:xfrm flipV="1">
            <a:off x="2109788" y="2209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9288" name="Line 24"/>
          <p:cNvSpPr>
            <a:spLocks noChangeShapeType="1"/>
          </p:cNvSpPr>
          <p:nvPr/>
        </p:nvSpPr>
        <p:spPr bwMode="auto">
          <a:xfrm flipH="1">
            <a:off x="433388" y="220345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9289" name="Text Box 25"/>
          <p:cNvSpPr txBox="1">
            <a:spLocks noChangeArrowheads="1"/>
          </p:cNvSpPr>
          <p:nvPr/>
        </p:nvSpPr>
        <p:spPr bwMode="auto">
          <a:xfrm>
            <a:off x="330200" y="2184400"/>
            <a:ext cx="16002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Eigengut:</a:t>
            </a:r>
          </a:p>
          <a:p>
            <a:r>
              <a:rPr lang="de-DE" altLang="de-DE" sz="1600"/>
              <a:t>vgl. ZGB 225 </a:t>
            </a:r>
            <a:r>
              <a:rPr lang="de-DE" altLang="de-DE" sz="1400"/>
              <a:t>(meist unbe-deutend)</a:t>
            </a:r>
          </a:p>
        </p:txBody>
      </p:sp>
      <p:sp>
        <p:nvSpPr>
          <p:cNvPr id="139290" name="Line 26"/>
          <p:cNvSpPr>
            <a:spLocks noChangeShapeType="1"/>
          </p:cNvSpPr>
          <p:nvPr/>
        </p:nvSpPr>
        <p:spPr bwMode="auto">
          <a:xfrm flipH="1">
            <a:off x="7205663" y="220345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9291" name="Line 27"/>
          <p:cNvSpPr>
            <a:spLocks noChangeShapeType="1"/>
          </p:cNvSpPr>
          <p:nvPr/>
        </p:nvSpPr>
        <p:spPr bwMode="auto">
          <a:xfrm flipV="1">
            <a:off x="7210425" y="2209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39292" name="Text Box 28"/>
          <p:cNvSpPr txBox="1">
            <a:spLocks noChangeArrowheads="1"/>
          </p:cNvSpPr>
          <p:nvPr/>
        </p:nvSpPr>
        <p:spPr bwMode="auto">
          <a:xfrm>
            <a:off x="7410450" y="2190750"/>
            <a:ext cx="16002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Eigengut:</a:t>
            </a:r>
          </a:p>
          <a:p>
            <a:r>
              <a:rPr lang="de-DE" altLang="de-DE" sz="1600"/>
              <a:t>vgl. ZGB 225 </a:t>
            </a:r>
            <a:r>
              <a:rPr lang="de-DE" altLang="de-DE" sz="1400"/>
              <a:t>(meist unbe-deutend)</a:t>
            </a:r>
          </a:p>
        </p:txBody>
      </p:sp>
      <p:sp>
        <p:nvSpPr>
          <p:cNvPr id="139293" name="Text Box 29"/>
          <p:cNvSpPr txBox="1">
            <a:spLocks noChangeArrowheads="1"/>
          </p:cNvSpPr>
          <p:nvPr/>
        </p:nvSpPr>
        <p:spPr bwMode="auto">
          <a:xfrm>
            <a:off x="4800600" y="4262438"/>
            <a:ext cx="28956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Nachlass</a:t>
            </a:r>
          </a:p>
          <a:p>
            <a:r>
              <a:rPr lang="de-CH" altLang="de-DE" sz="1400"/>
              <a:t>(daran ist Ehemann erbrechtlich auch beteiligt)</a:t>
            </a:r>
            <a:endParaRPr lang="de-DE" altLang="de-DE" sz="1400"/>
          </a:p>
        </p:txBody>
      </p:sp>
      <p:sp>
        <p:nvSpPr>
          <p:cNvPr id="139294" name="Text Box 30"/>
          <p:cNvSpPr txBox="1">
            <a:spLocks noChangeArrowheads="1"/>
          </p:cNvSpPr>
          <p:nvPr/>
        </p:nvSpPr>
        <p:spPr bwMode="auto">
          <a:xfrm>
            <a:off x="1900238" y="4264025"/>
            <a:ext cx="27066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überlebender Ehegatte</a:t>
            </a:r>
            <a:endParaRPr lang="de-DE" altLang="de-DE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84200"/>
            <a:ext cx="8243887" cy="623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CH" altLang="de-DE" sz="2000" b="1" u="sng"/>
              <a:t>Gütergemeinschaft:</a:t>
            </a:r>
            <a:br>
              <a:rPr lang="de-CH" altLang="de-DE" sz="2400"/>
            </a:br>
            <a:br>
              <a:rPr lang="de-CH" altLang="de-DE" sz="2400"/>
            </a:br>
            <a:r>
              <a:rPr lang="de-CH" altLang="de-DE" sz="2000" i="1"/>
              <a:t>Beteiligung aus Güterrecht bei ehevertraglicher Gesamtgutszuweisung im Falle des Versterbens eines Ehegatten </a:t>
            </a:r>
            <a:r>
              <a:rPr lang="de-CH" altLang="de-DE" sz="1400" i="1"/>
              <a:t>(vgl. ZGB 241 Abs. 2)</a:t>
            </a:r>
          </a:p>
        </p:txBody>
      </p:sp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1774825" y="2590800"/>
            <a:ext cx="395288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6727825" y="2590800"/>
            <a:ext cx="446088" cy="1447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2136775" y="1989138"/>
            <a:ext cx="1162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Ehemann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5737225" y="1989138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 u="sng"/>
              <a:t>Ehefrau </a:t>
            </a:r>
            <a:r>
              <a:rPr kumimoji="0" lang="de-CH" altLang="de-DE" u="sng">
                <a:cs typeface="Arial" panose="020B0604020202020204" pitchFamily="34" charset="0"/>
              </a:rPr>
              <a:t>†</a:t>
            </a:r>
            <a:endParaRPr kumimoji="0" lang="de-CH" altLang="de-DE" u="sng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2530475" y="2600325"/>
            <a:ext cx="3960813" cy="1438275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de-CH" altLang="de-DE"/>
              <a:t>Gesamtgut</a:t>
            </a:r>
          </a:p>
        </p:txBody>
      </p:sp>
      <p:sp>
        <p:nvSpPr>
          <p:cNvPr id="141320" name="Line 8"/>
          <p:cNvSpPr>
            <a:spLocks noChangeShapeType="1"/>
          </p:cNvSpPr>
          <p:nvPr/>
        </p:nvSpPr>
        <p:spPr bwMode="auto">
          <a:xfrm>
            <a:off x="4511675" y="2312988"/>
            <a:ext cx="0" cy="1908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41321" name="Text Box 9"/>
          <p:cNvSpPr txBox="1">
            <a:spLocks noChangeArrowheads="1"/>
          </p:cNvSpPr>
          <p:nvPr/>
        </p:nvSpPr>
        <p:spPr bwMode="auto">
          <a:xfrm>
            <a:off x="1012825" y="5410200"/>
            <a:ext cx="69659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de-CH" altLang="de-DE"/>
              <a:t>Bei Auflösung fällt das ganze Gesamtgut an den überlebenden</a:t>
            </a:r>
          </a:p>
          <a:p>
            <a:pPr eaLnBrk="0" hangingPunct="0"/>
            <a:r>
              <a:rPr kumimoji="0" lang="de-CH" altLang="de-DE"/>
              <a:t>Ehegatten. Achtung: Pflichtteil der Nachkommen bleibt vorbehalten</a:t>
            </a:r>
          </a:p>
          <a:p>
            <a:pPr eaLnBrk="0" hangingPunct="0"/>
            <a:r>
              <a:rPr kumimoji="0" lang="de-CH" altLang="de-DE" sz="1400"/>
              <a:t>(vgl. ZGB 241 Abs. 3)</a:t>
            </a:r>
            <a:r>
              <a:rPr kumimoji="0" lang="de-CH" altLang="de-DE"/>
              <a:t>.</a:t>
            </a:r>
          </a:p>
        </p:txBody>
      </p:sp>
      <p:sp>
        <p:nvSpPr>
          <p:cNvPr id="141322" name="AutoShape 10"/>
          <p:cNvSpPr>
            <a:spLocks/>
          </p:cNvSpPr>
          <p:nvPr/>
        </p:nvSpPr>
        <p:spPr bwMode="auto">
          <a:xfrm rot="16200000">
            <a:off x="4019550" y="1939925"/>
            <a:ext cx="234950" cy="4724400"/>
          </a:xfrm>
          <a:prstGeom prst="leftBrace">
            <a:avLst>
              <a:gd name="adj1" fmla="val 16756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41323" name="Line 11"/>
          <p:cNvSpPr>
            <a:spLocks noChangeShapeType="1"/>
          </p:cNvSpPr>
          <p:nvPr/>
        </p:nvSpPr>
        <p:spPr bwMode="auto">
          <a:xfrm flipV="1">
            <a:off x="1976438" y="2209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41324" name="Line 12"/>
          <p:cNvSpPr>
            <a:spLocks noChangeShapeType="1"/>
          </p:cNvSpPr>
          <p:nvPr/>
        </p:nvSpPr>
        <p:spPr bwMode="auto">
          <a:xfrm flipH="1">
            <a:off x="300038" y="220345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41325" name="Text Box 13"/>
          <p:cNvSpPr txBox="1">
            <a:spLocks noChangeArrowheads="1"/>
          </p:cNvSpPr>
          <p:nvPr/>
        </p:nvSpPr>
        <p:spPr bwMode="auto">
          <a:xfrm>
            <a:off x="196850" y="2184400"/>
            <a:ext cx="16002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Eigengut:</a:t>
            </a:r>
          </a:p>
          <a:p>
            <a:r>
              <a:rPr lang="de-DE" altLang="de-DE" sz="1600"/>
              <a:t>vgl. ZGB 225 </a:t>
            </a:r>
            <a:r>
              <a:rPr lang="de-DE" altLang="de-DE" sz="1400"/>
              <a:t>(meist unbe-deutend)</a:t>
            </a:r>
          </a:p>
        </p:txBody>
      </p:sp>
      <p:sp>
        <p:nvSpPr>
          <p:cNvPr id="141326" name="Line 14"/>
          <p:cNvSpPr>
            <a:spLocks noChangeShapeType="1"/>
          </p:cNvSpPr>
          <p:nvPr/>
        </p:nvSpPr>
        <p:spPr bwMode="auto">
          <a:xfrm flipH="1">
            <a:off x="6967538" y="220345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41327" name="Line 15"/>
          <p:cNvSpPr>
            <a:spLocks noChangeShapeType="1"/>
          </p:cNvSpPr>
          <p:nvPr/>
        </p:nvSpPr>
        <p:spPr bwMode="auto">
          <a:xfrm flipV="1">
            <a:off x="6961188" y="2209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7205663" y="2190750"/>
            <a:ext cx="1600200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Eigengut:</a:t>
            </a:r>
          </a:p>
          <a:p>
            <a:r>
              <a:rPr lang="de-DE" altLang="de-DE" sz="1600"/>
              <a:t>vgl. ZGB 225 </a:t>
            </a:r>
            <a:r>
              <a:rPr lang="de-DE" altLang="de-DE" sz="1400"/>
              <a:t>(meist unbe-deutend)</a:t>
            </a:r>
          </a:p>
        </p:txBody>
      </p:sp>
      <p:sp>
        <p:nvSpPr>
          <p:cNvPr id="141329" name="AutoShape 17"/>
          <p:cNvSpPr>
            <a:spLocks/>
          </p:cNvSpPr>
          <p:nvPr/>
        </p:nvSpPr>
        <p:spPr bwMode="auto">
          <a:xfrm rot="5400000">
            <a:off x="6842125" y="4076700"/>
            <a:ext cx="228600" cy="4572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CH"/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6575425" y="4419600"/>
            <a:ext cx="2514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Nachlass</a:t>
            </a:r>
          </a:p>
          <a:p>
            <a:r>
              <a:rPr lang="de-CH" altLang="de-DE" sz="1400"/>
              <a:t>(daran ist Ehemann erbrechtlich auch beteiligt)</a:t>
            </a:r>
            <a:endParaRPr lang="de-DE" altLang="de-DE" sz="1400"/>
          </a:p>
        </p:txBody>
      </p:sp>
      <p:sp>
        <p:nvSpPr>
          <p:cNvPr id="141331" name="Text Box 19"/>
          <p:cNvSpPr txBox="1">
            <a:spLocks noChangeArrowheads="1"/>
          </p:cNvSpPr>
          <p:nvPr/>
        </p:nvSpPr>
        <p:spPr bwMode="auto">
          <a:xfrm>
            <a:off x="2447925" y="4432300"/>
            <a:ext cx="333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CH" altLang="de-DE"/>
              <a:t>Anteil überlebender Ehegatte</a:t>
            </a:r>
            <a:endParaRPr lang="de-DE" altLang="de-DE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chulung">
  <a:themeElements>
    <a:clrScheme name="Schulung 2">
      <a:dk1>
        <a:srgbClr val="000000"/>
      </a:dk1>
      <a:lt1>
        <a:srgbClr val="FFFFFF"/>
      </a:lt1>
      <a:dk2>
        <a:srgbClr val="000000"/>
      </a:dk2>
      <a:lt2>
        <a:srgbClr val="CCECFF"/>
      </a:lt2>
      <a:accent1>
        <a:srgbClr val="6699FF"/>
      </a:accent1>
      <a:accent2>
        <a:srgbClr val="00CCCC"/>
      </a:accent2>
      <a:accent3>
        <a:srgbClr val="FFFFFF"/>
      </a:accent3>
      <a:accent4>
        <a:srgbClr val="000000"/>
      </a:accent4>
      <a:accent5>
        <a:srgbClr val="B8CAFF"/>
      </a:accent5>
      <a:accent6>
        <a:srgbClr val="00B9B9"/>
      </a:accent6>
      <a:hlink>
        <a:srgbClr val="CC99FF"/>
      </a:hlink>
      <a:folHlink>
        <a:srgbClr val="66CCFF"/>
      </a:folHlink>
    </a:clrScheme>
    <a:fontScheme name="Schulu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chulu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u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u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160</Words>
  <Application>Microsoft Office PowerPoint</Application>
  <PresentationFormat>On-screen Show (4:3)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Times New Roman</vt:lpstr>
      <vt:lpstr>Arial</vt:lpstr>
      <vt:lpstr>Schulung</vt:lpstr>
      <vt:lpstr>Gütergemeinschaft (vgl. ZGB 221 ff.): Situation während der Ehe</vt:lpstr>
      <vt:lpstr>Gütergemeinschaft (vgl. ZGB 221 ff.):  Auflösung des Güterstandes bei Versterben eines Ehegatten: Die Beteiligung aus Güterrecht nach Gesetz (vgl. ZGB 241)</vt:lpstr>
      <vt:lpstr>Gütergemeinschaft:  Beteiligung aus Güterrecht bei ehevertraglicher Gesamtgutszuweisung im Falle des Versterbens eines Ehegatten (vgl. ZGB 241 Abs.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mnaegeli</dc:creator>
  <cp:lastModifiedBy>mnaegeli</cp:lastModifiedBy>
  <cp:revision>47</cp:revision>
  <cp:lastPrinted>1601-01-01T00:00:00Z</cp:lastPrinted>
  <dcterms:created xsi:type="dcterms:W3CDTF">1601-01-01T00:00:00Z</dcterms:created>
  <dcterms:modified xsi:type="dcterms:W3CDTF">2016-05-16T12:44:16Z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LCID">
    <vt:i4>1031</vt:i4>
  </property>
</Properties>
</file>