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5"/>
  </p:notesMasterIdLst>
  <p:handoutMasterIdLst>
    <p:handoutMasterId r:id="rId6"/>
  </p:handoutMasterIdLst>
  <p:sldIdLst>
    <p:sldId id="315" r:id="rId2"/>
    <p:sldId id="317" r:id="rId3"/>
    <p:sldId id="31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4">
          <p15:clr>
            <a:srgbClr val="A4A3A4"/>
          </p15:clr>
        </p15:guide>
        <p15:guide id="2" pos="32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  <a:srgbClr val="33CC33"/>
    <a:srgbClr val="FFFF00"/>
    <a:srgbClr val="008000"/>
    <a:srgbClr val="00CC00"/>
    <a:srgbClr val="FFFFCC"/>
    <a:srgbClr val="FFF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4660"/>
  </p:normalViewPr>
  <p:slideViewPr>
    <p:cSldViewPr>
      <p:cViewPr varScale="1">
        <p:scale>
          <a:sx n="63" d="100"/>
          <a:sy n="63" d="100"/>
        </p:scale>
        <p:origin x="538" y="62"/>
      </p:cViewPr>
      <p:guideLst>
        <p:guide orient="horz" pos="1824"/>
        <p:guide pos="3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91AE8D1-9A7B-4D42-9B3F-04F8BF8E1BD2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74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noProof="0"/>
              <a:t>Hier klicken, um Master-Textformat zu bearbeiten</a:t>
            </a:r>
          </a:p>
          <a:p>
            <a:pPr lvl="1"/>
            <a:r>
              <a:rPr lang="de-DE" altLang="en-US" noProof="0"/>
              <a:t>Zweite Ebene</a:t>
            </a:r>
          </a:p>
          <a:p>
            <a:pPr lvl="2"/>
            <a:r>
              <a:rPr lang="de-DE" altLang="en-US" noProof="0"/>
              <a:t>Dritte Ebene</a:t>
            </a:r>
          </a:p>
          <a:p>
            <a:pPr lvl="3"/>
            <a:r>
              <a:rPr lang="de-DE" altLang="en-US" noProof="0"/>
              <a:t>Vierte Ebene</a:t>
            </a:r>
          </a:p>
          <a:p>
            <a:pPr lvl="4"/>
            <a:r>
              <a:rPr lang="de-DE" altLang="en-US" noProof="0"/>
              <a:t>Fünfte Ebene</a:t>
            </a:r>
          </a:p>
        </p:txBody>
      </p:sp>
      <p:sp>
        <p:nvSpPr>
          <p:cNvPr id="174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74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0339A4F-02A5-42EA-9FFE-F5644F8A8115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T0" fmla="*/ 1662 w 43200"/>
                <a:gd name="T1" fmla="*/ 535 h 43200"/>
                <a:gd name="T2" fmla="*/ 961 w 43200"/>
                <a:gd name="T3" fmla="*/ 7 h 43200"/>
                <a:gd name="T4" fmla="*/ 831 w 43200"/>
                <a:gd name="T5" fmla="*/ 53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16282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3716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e-DE" altLang="en-US" noProof="0"/>
              <a:t>Hier klicken, um Master-</a:t>
            </a:r>
            <a:br>
              <a:rPr lang="de-DE" altLang="en-US" noProof="0"/>
            </a:br>
            <a:r>
              <a:rPr lang="de-DE" altLang="en-US" noProof="0"/>
              <a:t>Titelformat zu bearbeiten</a:t>
            </a:r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95600" y="2286000"/>
            <a:ext cx="6248400" cy="1038225"/>
          </a:xfrm>
        </p:spPr>
        <p:txBody>
          <a:bodyPr lIns="92075" rIns="92075"/>
          <a:lstStyle>
            <a:lvl1pPr marL="0" indent="0" algn="ctr">
              <a:buFont typeface="Times New Roman" panose="02020603050405020304" pitchFamily="18" charset="0"/>
              <a:buNone/>
              <a:defRPr/>
            </a:lvl1pPr>
          </a:lstStyle>
          <a:p>
            <a:pPr lvl="0"/>
            <a:r>
              <a:rPr lang="de-DE" altLang="en-US" noProof="0"/>
              <a:t>Hier klickem, um Master-</a:t>
            </a:r>
          </a:p>
          <a:p>
            <a:pPr lvl="0"/>
            <a:r>
              <a:rPr lang="de-DE" altLang="en-US" noProof="0"/>
              <a:t>Untertitelformat zu bearbeiten</a:t>
            </a:r>
          </a:p>
          <a:p>
            <a:pPr lvl="0"/>
            <a:endParaRPr lang="de-DE" altLang="en-US" noProof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26661573-45F6-482B-A88A-3530F0940577}" type="slidenum">
              <a:rPr lang="de-DE" altLang="en-US"/>
              <a:pPr lvl="1"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92063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162AABB-C10E-493B-9D98-B9878D57C895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620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17E1B0F-9A71-4291-901F-CC150A0478B6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113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52A8396-63D0-42DB-98E1-05EF95788E26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992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129EAE4-ECEA-4327-A9B5-8DE19BADBFA4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189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C7877B3-2E4E-4035-A8AE-D302DDDC827F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406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FD96FE9-14F9-4FE8-A30E-F378E7B2756F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463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DE5C53C-4AE8-46E3-9126-E6FBFFAD6E37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544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6343776-F905-4C3C-8087-1D72AFEA30E2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105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41C6D6F-0DF9-4883-A6B9-A51F2D4686F7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777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94CCC9D-D7C0-4E7D-8E13-B9811C9B2EF9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398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Hier klicken, um Master-Titelformat zu bearbeiten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Hier klicken, um Master-Textformat zu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r>
              <a:rPr lang="de-DE" altLang="en-US"/>
              <a:t>Ch. Rengel, Notar</a:t>
            </a:r>
          </a:p>
        </p:txBody>
      </p:sp>
      <p:sp>
        <p:nvSpPr>
          <p:cNvPr id="1618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 eaLnBrk="1" hangingPunct="1">
              <a:defRPr kumimoji="0" sz="1400"/>
            </a:lvl2pPr>
          </a:lstStyle>
          <a:p>
            <a:pPr lvl="1">
              <a:defRPr/>
            </a:pPr>
            <a:fld id="{4829DCB1-612F-4E37-957D-27403612BD4E}" type="slidenum">
              <a:rPr lang="de-DE" altLang="en-US"/>
              <a:pPr lvl="1">
                <a:defRPr/>
              </a:pPr>
              <a:t>‹Nr.›</a:t>
            </a:fld>
            <a:endParaRPr lang="de-DE" alt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Times New Roman" panose="02020603050405020304" pitchFamily="18" charset="0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Times New Roman" panose="02020603050405020304" pitchFamily="18" charset="0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9750" y="258763"/>
            <a:ext cx="8101013" cy="73183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de-CH" altLang="en-US" sz="2400"/>
              <a:t>Die gesetzliche Erbfolgeregelung</a:t>
            </a:r>
            <a:br>
              <a:rPr lang="de-CH" altLang="en-US" sz="2400"/>
            </a:br>
            <a:r>
              <a:rPr lang="de-CH" altLang="en-US" sz="1600"/>
              <a:t>Sind in einer Parentel keine Erbberechtigte vorhanden, fällt die </a:t>
            </a:r>
            <a:br>
              <a:rPr lang="de-CH" altLang="en-US" sz="1600"/>
            </a:br>
            <a:r>
              <a:rPr lang="de-CH" altLang="en-US" sz="1600"/>
              <a:t>Erbschaft an die nächste Parentel.</a:t>
            </a:r>
            <a:endParaRPr lang="de-CH" altLang="en-US" sz="2400"/>
          </a:p>
        </p:txBody>
      </p:sp>
      <p:sp>
        <p:nvSpPr>
          <p:cNvPr id="5123" name="Oval 1029"/>
          <p:cNvSpPr>
            <a:spLocks noChangeArrowheads="1"/>
          </p:cNvSpPr>
          <p:nvPr/>
        </p:nvSpPr>
        <p:spPr bwMode="auto">
          <a:xfrm>
            <a:off x="4470400" y="3763963"/>
            <a:ext cx="387350" cy="3921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24" name="Line 1030"/>
          <p:cNvSpPr>
            <a:spLocks noChangeShapeType="1"/>
          </p:cNvSpPr>
          <p:nvPr/>
        </p:nvSpPr>
        <p:spPr bwMode="auto">
          <a:xfrm flipH="1">
            <a:off x="4648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25" name="Oval 1032"/>
          <p:cNvSpPr>
            <a:spLocks noChangeArrowheads="1"/>
          </p:cNvSpPr>
          <p:nvPr/>
        </p:nvSpPr>
        <p:spPr bwMode="auto">
          <a:xfrm>
            <a:off x="4470400" y="4676775"/>
            <a:ext cx="387350" cy="39211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26" name="Line 1033"/>
          <p:cNvSpPr>
            <a:spLocks noChangeShapeType="1"/>
          </p:cNvSpPr>
          <p:nvPr/>
        </p:nvSpPr>
        <p:spPr bwMode="auto">
          <a:xfrm flipV="1">
            <a:off x="46482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27" name="Line 1034"/>
          <p:cNvSpPr>
            <a:spLocks noChangeShapeType="1"/>
          </p:cNvSpPr>
          <p:nvPr/>
        </p:nvSpPr>
        <p:spPr bwMode="auto">
          <a:xfrm>
            <a:off x="4391025" y="3203575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28" name="Oval 1037"/>
          <p:cNvSpPr>
            <a:spLocks noChangeArrowheads="1"/>
          </p:cNvSpPr>
          <p:nvPr/>
        </p:nvSpPr>
        <p:spPr bwMode="auto">
          <a:xfrm>
            <a:off x="4906963" y="2997200"/>
            <a:ext cx="388937" cy="392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29" name="AutoShape 1038"/>
          <p:cNvSpPr>
            <a:spLocks noChangeArrowheads="1"/>
          </p:cNvSpPr>
          <p:nvPr/>
        </p:nvSpPr>
        <p:spPr bwMode="auto">
          <a:xfrm>
            <a:off x="3810000" y="2997200"/>
            <a:ext cx="485775" cy="393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30" name="Line 1039"/>
          <p:cNvSpPr>
            <a:spLocks noChangeShapeType="1"/>
          </p:cNvSpPr>
          <p:nvPr/>
        </p:nvSpPr>
        <p:spPr bwMode="auto">
          <a:xfrm flipV="1">
            <a:off x="5105400" y="2362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31" name="Line 1040"/>
          <p:cNvSpPr>
            <a:spLocks noChangeShapeType="1"/>
          </p:cNvSpPr>
          <p:nvPr/>
        </p:nvSpPr>
        <p:spPr bwMode="auto">
          <a:xfrm flipH="1" flipV="1">
            <a:off x="3429000" y="2362200"/>
            <a:ext cx="63023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32" name="Line 1041"/>
          <p:cNvSpPr>
            <a:spLocks noChangeShapeType="1"/>
          </p:cNvSpPr>
          <p:nvPr/>
        </p:nvSpPr>
        <p:spPr bwMode="auto">
          <a:xfrm>
            <a:off x="5568950" y="2286000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33" name="Oval 1042"/>
          <p:cNvSpPr>
            <a:spLocks noChangeArrowheads="1"/>
          </p:cNvSpPr>
          <p:nvPr/>
        </p:nvSpPr>
        <p:spPr bwMode="auto">
          <a:xfrm>
            <a:off x="6073775" y="2108200"/>
            <a:ext cx="388938" cy="390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5134" name="AutoShape 1043"/>
          <p:cNvSpPr>
            <a:spLocks noChangeArrowheads="1"/>
          </p:cNvSpPr>
          <p:nvPr/>
        </p:nvSpPr>
        <p:spPr bwMode="auto">
          <a:xfrm>
            <a:off x="5100638" y="2108200"/>
            <a:ext cx="487362" cy="39370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35" name="Line 1044"/>
          <p:cNvSpPr>
            <a:spLocks noChangeShapeType="1"/>
          </p:cNvSpPr>
          <p:nvPr/>
        </p:nvSpPr>
        <p:spPr bwMode="auto">
          <a:xfrm>
            <a:off x="3203575" y="2295525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36" name="Oval 1045"/>
          <p:cNvSpPr>
            <a:spLocks noChangeArrowheads="1"/>
          </p:cNvSpPr>
          <p:nvPr/>
        </p:nvSpPr>
        <p:spPr bwMode="auto">
          <a:xfrm>
            <a:off x="3690938" y="2108200"/>
            <a:ext cx="388937" cy="390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37" name="AutoShape 1046"/>
          <p:cNvSpPr>
            <a:spLocks noChangeArrowheads="1"/>
          </p:cNvSpPr>
          <p:nvPr/>
        </p:nvSpPr>
        <p:spPr bwMode="auto">
          <a:xfrm>
            <a:off x="2716213" y="2108200"/>
            <a:ext cx="487362" cy="39370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38" name="Line 1047"/>
          <p:cNvSpPr>
            <a:spLocks noChangeShapeType="1"/>
          </p:cNvSpPr>
          <p:nvPr/>
        </p:nvSpPr>
        <p:spPr bwMode="auto">
          <a:xfrm>
            <a:off x="5791200" y="2362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39" name="Oval 1048"/>
          <p:cNvSpPr>
            <a:spLocks noChangeArrowheads="1"/>
          </p:cNvSpPr>
          <p:nvPr/>
        </p:nvSpPr>
        <p:spPr bwMode="auto">
          <a:xfrm>
            <a:off x="6024563" y="2990850"/>
            <a:ext cx="388937" cy="390525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40" name="Line 1049"/>
          <p:cNvSpPr>
            <a:spLocks noChangeShapeType="1"/>
          </p:cNvSpPr>
          <p:nvPr/>
        </p:nvSpPr>
        <p:spPr bwMode="auto">
          <a:xfrm flipH="1">
            <a:off x="3810000" y="3276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41" name="Oval 1050"/>
          <p:cNvSpPr>
            <a:spLocks noChangeArrowheads="1"/>
          </p:cNvSpPr>
          <p:nvPr/>
        </p:nvSpPr>
        <p:spPr bwMode="auto">
          <a:xfrm>
            <a:off x="3592513" y="3763963"/>
            <a:ext cx="387350" cy="392112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42" name="Oval 1051"/>
          <p:cNvSpPr>
            <a:spLocks noChangeArrowheads="1"/>
          </p:cNvSpPr>
          <p:nvPr/>
        </p:nvSpPr>
        <p:spPr bwMode="auto">
          <a:xfrm>
            <a:off x="3592513" y="4676775"/>
            <a:ext cx="387350" cy="392113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43" name="Line 1052"/>
          <p:cNvSpPr>
            <a:spLocks noChangeShapeType="1"/>
          </p:cNvSpPr>
          <p:nvPr/>
        </p:nvSpPr>
        <p:spPr bwMode="auto">
          <a:xfrm flipH="1">
            <a:off x="38100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44" name="Oval 1053"/>
          <p:cNvSpPr>
            <a:spLocks noChangeArrowheads="1"/>
          </p:cNvSpPr>
          <p:nvPr/>
        </p:nvSpPr>
        <p:spPr bwMode="auto">
          <a:xfrm>
            <a:off x="6024563" y="3763963"/>
            <a:ext cx="388937" cy="392112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45" name="Oval 1054"/>
          <p:cNvSpPr>
            <a:spLocks noChangeArrowheads="1"/>
          </p:cNvSpPr>
          <p:nvPr/>
        </p:nvSpPr>
        <p:spPr bwMode="auto">
          <a:xfrm>
            <a:off x="6024563" y="4676775"/>
            <a:ext cx="388937" cy="392113"/>
          </a:xfrm>
          <a:prstGeom prst="ellipse">
            <a:avLst/>
          </a:prstGeom>
          <a:solidFill>
            <a:srgbClr val="99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46" name="Line 1055"/>
          <p:cNvSpPr>
            <a:spLocks noChangeShapeType="1"/>
          </p:cNvSpPr>
          <p:nvPr/>
        </p:nvSpPr>
        <p:spPr bwMode="auto">
          <a:xfrm flipH="1">
            <a:off x="6219825" y="4191000"/>
            <a:ext cx="0" cy="455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47" name="Line 1056"/>
          <p:cNvSpPr>
            <a:spLocks noChangeShapeType="1"/>
          </p:cNvSpPr>
          <p:nvPr/>
        </p:nvSpPr>
        <p:spPr bwMode="auto">
          <a:xfrm>
            <a:off x="6219825" y="3432175"/>
            <a:ext cx="0" cy="293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48" name="Line 1057"/>
          <p:cNvSpPr>
            <a:spLocks noChangeShapeType="1"/>
          </p:cNvSpPr>
          <p:nvPr/>
        </p:nvSpPr>
        <p:spPr bwMode="auto">
          <a:xfrm>
            <a:off x="4370388" y="3662363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49" name="Line 1058"/>
          <p:cNvSpPr>
            <a:spLocks noChangeShapeType="1"/>
          </p:cNvSpPr>
          <p:nvPr/>
        </p:nvSpPr>
        <p:spPr bwMode="auto">
          <a:xfrm flipH="1">
            <a:off x="4371975" y="3678238"/>
            <a:ext cx="5762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50" name="Line 1059"/>
          <p:cNvSpPr>
            <a:spLocks noChangeShapeType="1"/>
          </p:cNvSpPr>
          <p:nvPr/>
        </p:nvSpPr>
        <p:spPr bwMode="auto">
          <a:xfrm flipV="1">
            <a:off x="6248400" y="1447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51" name="Line 1062"/>
          <p:cNvSpPr>
            <a:spLocks noChangeShapeType="1"/>
          </p:cNvSpPr>
          <p:nvPr/>
        </p:nvSpPr>
        <p:spPr bwMode="auto">
          <a:xfrm flipV="1">
            <a:off x="5334000" y="1470025"/>
            <a:ext cx="206375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52" name="Line 1063"/>
          <p:cNvSpPr>
            <a:spLocks noChangeShapeType="1"/>
          </p:cNvSpPr>
          <p:nvPr/>
        </p:nvSpPr>
        <p:spPr bwMode="auto">
          <a:xfrm flipV="1">
            <a:off x="3906838" y="1447800"/>
            <a:ext cx="55562" cy="560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53" name="Line 1064"/>
          <p:cNvSpPr>
            <a:spLocks noChangeShapeType="1"/>
          </p:cNvSpPr>
          <p:nvPr/>
        </p:nvSpPr>
        <p:spPr bwMode="auto">
          <a:xfrm flipH="1" flipV="1">
            <a:off x="2230438" y="1470025"/>
            <a:ext cx="741362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54" name="Line 1065"/>
          <p:cNvSpPr>
            <a:spLocks noChangeShapeType="1"/>
          </p:cNvSpPr>
          <p:nvPr/>
        </p:nvSpPr>
        <p:spPr bwMode="auto">
          <a:xfrm>
            <a:off x="6900863" y="1371600"/>
            <a:ext cx="436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55" name="Oval 1066"/>
          <p:cNvSpPr>
            <a:spLocks noChangeArrowheads="1"/>
          </p:cNvSpPr>
          <p:nvPr/>
        </p:nvSpPr>
        <p:spPr bwMode="auto">
          <a:xfrm>
            <a:off x="7386638" y="1174750"/>
            <a:ext cx="388937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5156" name="AutoShape 1067"/>
          <p:cNvSpPr>
            <a:spLocks noChangeArrowheads="1"/>
          </p:cNvSpPr>
          <p:nvPr/>
        </p:nvSpPr>
        <p:spPr bwMode="auto">
          <a:xfrm>
            <a:off x="6413500" y="1174750"/>
            <a:ext cx="487363" cy="393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57" name="Line 1068"/>
          <p:cNvSpPr>
            <a:spLocks noChangeShapeType="1"/>
          </p:cNvSpPr>
          <p:nvPr/>
        </p:nvSpPr>
        <p:spPr bwMode="auto">
          <a:xfrm>
            <a:off x="5345113" y="1371600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58" name="Oval 1069"/>
          <p:cNvSpPr>
            <a:spLocks noChangeArrowheads="1"/>
          </p:cNvSpPr>
          <p:nvPr/>
        </p:nvSpPr>
        <p:spPr bwMode="auto">
          <a:xfrm>
            <a:off x="5832475" y="1174750"/>
            <a:ext cx="387350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5159" name="AutoShape 1070"/>
          <p:cNvSpPr>
            <a:spLocks noChangeArrowheads="1"/>
          </p:cNvSpPr>
          <p:nvPr/>
        </p:nvSpPr>
        <p:spPr bwMode="auto">
          <a:xfrm>
            <a:off x="4857750" y="1174750"/>
            <a:ext cx="487363" cy="393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60" name="Line 1071"/>
          <p:cNvSpPr>
            <a:spLocks noChangeShapeType="1"/>
          </p:cNvSpPr>
          <p:nvPr/>
        </p:nvSpPr>
        <p:spPr bwMode="auto">
          <a:xfrm>
            <a:off x="3740150" y="1370013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61" name="Oval 1072"/>
          <p:cNvSpPr>
            <a:spLocks noChangeArrowheads="1"/>
          </p:cNvSpPr>
          <p:nvPr/>
        </p:nvSpPr>
        <p:spPr bwMode="auto">
          <a:xfrm>
            <a:off x="4227513" y="1173163"/>
            <a:ext cx="387350" cy="392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5162" name="AutoShape 1073"/>
          <p:cNvSpPr>
            <a:spLocks noChangeArrowheads="1"/>
          </p:cNvSpPr>
          <p:nvPr/>
        </p:nvSpPr>
        <p:spPr bwMode="auto">
          <a:xfrm>
            <a:off x="3252788" y="1173163"/>
            <a:ext cx="487362" cy="393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63" name="Line 1074"/>
          <p:cNvSpPr>
            <a:spLocks noChangeShapeType="1"/>
          </p:cNvSpPr>
          <p:nvPr/>
        </p:nvSpPr>
        <p:spPr bwMode="auto">
          <a:xfrm>
            <a:off x="2035175" y="1371600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64" name="Oval 1075"/>
          <p:cNvSpPr>
            <a:spLocks noChangeArrowheads="1"/>
          </p:cNvSpPr>
          <p:nvPr/>
        </p:nvSpPr>
        <p:spPr bwMode="auto">
          <a:xfrm>
            <a:off x="2522538" y="1174750"/>
            <a:ext cx="387350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5165" name="AutoShape 1076"/>
          <p:cNvSpPr>
            <a:spLocks noChangeArrowheads="1"/>
          </p:cNvSpPr>
          <p:nvPr/>
        </p:nvSpPr>
        <p:spPr bwMode="auto">
          <a:xfrm>
            <a:off x="1547813" y="1174750"/>
            <a:ext cx="487362" cy="393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66" name="Line 1077"/>
          <p:cNvSpPr>
            <a:spLocks noChangeShapeType="1"/>
          </p:cNvSpPr>
          <p:nvPr/>
        </p:nvSpPr>
        <p:spPr bwMode="auto">
          <a:xfrm flipH="1">
            <a:off x="1752600" y="1447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67" name="Oval 1078"/>
          <p:cNvSpPr>
            <a:spLocks noChangeArrowheads="1"/>
          </p:cNvSpPr>
          <p:nvPr/>
        </p:nvSpPr>
        <p:spPr bwMode="auto">
          <a:xfrm>
            <a:off x="1549400" y="2105025"/>
            <a:ext cx="388938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68" name="Oval 1079"/>
          <p:cNvSpPr>
            <a:spLocks noChangeArrowheads="1"/>
          </p:cNvSpPr>
          <p:nvPr/>
        </p:nvSpPr>
        <p:spPr bwMode="auto">
          <a:xfrm>
            <a:off x="1549400" y="2997200"/>
            <a:ext cx="388938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69" name="Oval 1080"/>
          <p:cNvSpPr>
            <a:spLocks noChangeArrowheads="1"/>
          </p:cNvSpPr>
          <p:nvPr/>
        </p:nvSpPr>
        <p:spPr bwMode="auto">
          <a:xfrm>
            <a:off x="1549400" y="3763963"/>
            <a:ext cx="388938" cy="392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70" name="Line 1081"/>
          <p:cNvSpPr>
            <a:spLocks noChangeShapeType="1"/>
          </p:cNvSpPr>
          <p:nvPr/>
        </p:nvSpPr>
        <p:spPr bwMode="auto">
          <a:xfrm flipH="1">
            <a:off x="1744663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71" name="Line 1082"/>
          <p:cNvSpPr>
            <a:spLocks noChangeShapeType="1"/>
          </p:cNvSpPr>
          <p:nvPr/>
        </p:nvSpPr>
        <p:spPr bwMode="auto">
          <a:xfrm>
            <a:off x="1752600" y="2522538"/>
            <a:ext cx="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72" name="Oval 1083"/>
          <p:cNvSpPr>
            <a:spLocks noChangeArrowheads="1"/>
          </p:cNvSpPr>
          <p:nvPr/>
        </p:nvSpPr>
        <p:spPr bwMode="auto">
          <a:xfrm>
            <a:off x="1549400" y="4675188"/>
            <a:ext cx="388938" cy="392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73" name="Line 1084"/>
          <p:cNvSpPr>
            <a:spLocks noChangeShapeType="1"/>
          </p:cNvSpPr>
          <p:nvPr/>
        </p:nvSpPr>
        <p:spPr bwMode="auto">
          <a:xfrm flipH="1">
            <a:off x="1744663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74" name="Oval 1085"/>
          <p:cNvSpPr>
            <a:spLocks noChangeArrowheads="1"/>
          </p:cNvSpPr>
          <p:nvPr/>
        </p:nvSpPr>
        <p:spPr bwMode="auto">
          <a:xfrm>
            <a:off x="922338" y="5262563"/>
            <a:ext cx="287337" cy="28733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75" name="Oval 1086"/>
          <p:cNvSpPr>
            <a:spLocks noChangeArrowheads="1"/>
          </p:cNvSpPr>
          <p:nvPr/>
        </p:nvSpPr>
        <p:spPr bwMode="auto">
          <a:xfrm>
            <a:off x="922338" y="5588000"/>
            <a:ext cx="287337" cy="287338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76" name="Oval 1087"/>
          <p:cNvSpPr>
            <a:spLocks noChangeArrowheads="1"/>
          </p:cNvSpPr>
          <p:nvPr/>
        </p:nvSpPr>
        <p:spPr bwMode="auto">
          <a:xfrm>
            <a:off x="922338" y="5930900"/>
            <a:ext cx="287337" cy="2873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77" name="Oval 1088"/>
          <p:cNvSpPr>
            <a:spLocks noChangeArrowheads="1"/>
          </p:cNvSpPr>
          <p:nvPr/>
        </p:nvSpPr>
        <p:spPr bwMode="auto">
          <a:xfrm>
            <a:off x="922338" y="6246813"/>
            <a:ext cx="287337" cy="2873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78" name="Text Box 1089"/>
          <p:cNvSpPr txBox="1">
            <a:spLocks noChangeArrowheads="1"/>
          </p:cNvSpPr>
          <p:nvPr/>
        </p:nvSpPr>
        <p:spPr bwMode="auto">
          <a:xfrm>
            <a:off x="1331913" y="5229225"/>
            <a:ext cx="7462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1. Parentel: Die Nachkommen; Kinder erben zu gleichen Teilen </a:t>
            </a:r>
            <a:r>
              <a:rPr kumimoji="0" lang="de-CH" altLang="en-US" sz="1400">
                <a:latin typeface="Arial" panose="020B0604020202020204" pitchFamily="34" charset="0"/>
              </a:rPr>
              <a:t>(ZGB 457)</a:t>
            </a:r>
          </a:p>
        </p:txBody>
      </p:sp>
      <p:sp>
        <p:nvSpPr>
          <p:cNvPr id="5179" name="Text Box 1090"/>
          <p:cNvSpPr txBox="1">
            <a:spLocks noChangeArrowheads="1"/>
          </p:cNvSpPr>
          <p:nvPr/>
        </p:nvSpPr>
        <p:spPr bwMode="auto">
          <a:xfrm>
            <a:off x="1331913" y="5553075"/>
            <a:ext cx="6391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2. Parentel: Die Eltern </a:t>
            </a:r>
            <a:r>
              <a:rPr kumimoji="0" lang="de-CH" altLang="en-US" sz="1400">
                <a:latin typeface="Arial" panose="020B0604020202020204" pitchFamily="34" charset="0"/>
              </a:rPr>
              <a:t>(je ½)</a:t>
            </a:r>
            <a:r>
              <a:rPr kumimoji="0" lang="de-CH" altLang="en-US" sz="1800">
                <a:latin typeface="Arial" panose="020B0604020202020204" pitchFamily="34" charset="0"/>
              </a:rPr>
              <a:t> und deren Nachkommen </a:t>
            </a:r>
            <a:r>
              <a:rPr kumimoji="0" lang="de-CH" altLang="en-US" sz="1400">
                <a:latin typeface="Arial" panose="020B0604020202020204" pitchFamily="34" charset="0"/>
              </a:rPr>
              <a:t>(ZGB 458)</a:t>
            </a:r>
          </a:p>
        </p:txBody>
      </p:sp>
      <p:sp>
        <p:nvSpPr>
          <p:cNvPr id="5180" name="Text Box 1091"/>
          <p:cNvSpPr txBox="1">
            <a:spLocks noChangeArrowheads="1"/>
          </p:cNvSpPr>
          <p:nvPr/>
        </p:nvSpPr>
        <p:spPr bwMode="auto">
          <a:xfrm>
            <a:off x="1331913" y="5878513"/>
            <a:ext cx="7024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3. Parentel: Die Grosseltern </a:t>
            </a:r>
            <a:r>
              <a:rPr kumimoji="0" lang="de-CH" altLang="en-US" sz="1400">
                <a:latin typeface="Arial" panose="020B0604020202020204" pitchFamily="34" charset="0"/>
              </a:rPr>
              <a:t>(je ½) </a:t>
            </a:r>
            <a:r>
              <a:rPr kumimoji="0" lang="de-CH" altLang="en-US" sz="1800">
                <a:latin typeface="Arial" panose="020B0604020202020204" pitchFamily="34" charset="0"/>
              </a:rPr>
              <a:t> und deren Nachkommen </a:t>
            </a:r>
            <a:r>
              <a:rPr kumimoji="0" lang="de-CH" altLang="en-US" sz="1400">
                <a:latin typeface="Arial" panose="020B0604020202020204" pitchFamily="34" charset="0"/>
              </a:rPr>
              <a:t>(ZGB 459)</a:t>
            </a:r>
          </a:p>
        </p:txBody>
      </p:sp>
      <p:sp>
        <p:nvSpPr>
          <p:cNvPr id="5181" name="Text Box 1092"/>
          <p:cNvSpPr txBox="1">
            <a:spLocks noChangeArrowheads="1"/>
          </p:cNvSpPr>
          <p:nvPr/>
        </p:nvSpPr>
        <p:spPr bwMode="auto">
          <a:xfrm>
            <a:off x="1331913" y="6200775"/>
            <a:ext cx="700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Kein Erbrecht mehr: Es erbt das Gemeinwesen </a:t>
            </a:r>
            <a:r>
              <a:rPr kumimoji="0" lang="de-CH" altLang="en-US" sz="1400">
                <a:latin typeface="Arial" panose="020B0604020202020204" pitchFamily="34" charset="0"/>
              </a:rPr>
              <a:t>(ZGB 466, EGzZGB 124)</a:t>
            </a:r>
          </a:p>
        </p:txBody>
      </p:sp>
      <p:sp>
        <p:nvSpPr>
          <p:cNvPr id="5182" name="Oval 1094"/>
          <p:cNvSpPr>
            <a:spLocks noChangeArrowheads="1"/>
          </p:cNvSpPr>
          <p:nvPr/>
        </p:nvSpPr>
        <p:spPr bwMode="auto">
          <a:xfrm>
            <a:off x="7364413" y="576263"/>
            <a:ext cx="233362" cy="233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5183" name="Text Box 1095"/>
          <p:cNvSpPr txBox="1">
            <a:spLocks noChangeArrowheads="1"/>
          </p:cNvSpPr>
          <p:nvPr/>
        </p:nvSpPr>
        <p:spPr bwMode="auto">
          <a:xfrm>
            <a:off x="7620000" y="228600"/>
            <a:ext cx="1143000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= Frau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= Mann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5184" name="AutoShape 1096"/>
          <p:cNvSpPr>
            <a:spLocks noChangeArrowheads="1"/>
          </p:cNvSpPr>
          <p:nvPr/>
        </p:nvSpPr>
        <p:spPr bwMode="auto">
          <a:xfrm>
            <a:off x="7327900" y="261938"/>
            <a:ext cx="292100" cy="2413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5185" name="Line 1097"/>
          <p:cNvSpPr>
            <a:spLocks noChangeShapeType="1"/>
          </p:cNvSpPr>
          <p:nvPr/>
        </p:nvSpPr>
        <p:spPr bwMode="auto">
          <a:xfrm>
            <a:off x="1066800" y="44196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86" name="Line 1098"/>
          <p:cNvSpPr>
            <a:spLocks noChangeShapeType="1"/>
          </p:cNvSpPr>
          <p:nvPr/>
        </p:nvSpPr>
        <p:spPr bwMode="auto">
          <a:xfrm>
            <a:off x="1066800" y="27432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87" name="Line 1099"/>
          <p:cNvSpPr>
            <a:spLocks noChangeShapeType="1"/>
          </p:cNvSpPr>
          <p:nvPr/>
        </p:nvSpPr>
        <p:spPr bwMode="auto">
          <a:xfrm>
            <a:off x="1066800" y="3581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88" name="Text Box 1100"/>
          <p:cNvSpPr txBox="1">
            <a:spLocks noChangeArrowheads="1"/>
          </p:cNvSpPr>
          <p:nvPr/>
        </p:nvSpPr>
        <p:spPr bwMode="auto">
          <a:xfrm>
            <a:off x="6896100" y="302895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Eltern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5189" name="Text Box 1101"/>
          <p:cNvSpPr txBox="1">
            <a:spLocks noChangeArrowheads="1"/>
          </p:cNvSpPr>
          <p:nvPr/>
        </p:nvSpPr>
        <p:spPr bwMode="auto">
          <a:xfrm>
            <a:off x="6896100" y="3781425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Geschwister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5190" name="Text Box 1102"/>
          <p:cNvSpPr txBox="1">
            <a:spLocks noChangeArrowheads="1"/>
          </p:cNvSpPr>
          <p:nvPr/>
        </p:nvSpPr>
        <p:spPr bwMode="auto">
          <a:xfrm>
            <a:off x="6896100" y="4695825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Nachkommen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5191" name="Text Box 1103"/>
          <p:cNvSpPr txBox="1">
            <a:spLocks noChangeArrowheads="1"/>
          </p:cNvSpPr>
          <p:nvPr/>
        </p:nvSpPr>
        <p:spPr bwMode="auto">
          <a:xfrm>
            <a:off x="6896100" y="211455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Grosseltern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5192" name="Text Box 1104"/>
          <p:cNvSpPr txBox="1">
            <a:spLocks noChangeArrowheads="1"/>
          </p:cNvSpPr>
          <p:nvPr/>
        </p:nvSpPr>
        <p:spPr bwMode="auto">
          <a:xfrm>
            <a:off x="4810125" y="3810000"/>
            <a:ext cx="1057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400" b="1">
                <a:latin typeface="Arial" panose="020B0604020202020204" pitchFamily="34" charset="0"/>
              </a:rPr>
              <a:t>Erblasser</a:t>
            </a:r>
            <a:endParaRPr lang="de-DE" altLang="en-US" sz="1400" b="1">
              <a:latin typeface="Arial" panose="020B0604020202020204" pitchFamily="34" charset="0"/>
            </a:endParaRPr>
          </a:p>
        </p:txBody>
      </p:sp>
      <p:sp>
        <p:nvSpPr>
          <p:cNvPr id="5193" name="Line 1105"/>
          <p:cNvSpPr>
            <a:spLocks noChangeShapeType="1"/>
          </p:cNvSpPr>
          <p:nvPr/>
        </p:nvSpPr>
        <p:spPr bwMode="auto">
          <a:xfrm>
            <a:off x="762000" y="53340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194" name="Text Box 1106"/>
          <p:cNvSpPr txBox="1">
            <a:spLocks noChangeArrowheads="1"/>
          </p:cNvSpPr>
          <p:nvPr/>
        </p:nvSpPr>
        <p:spPr bwMode="auto">
          <a:xfrm>
            <a:off x="381000" y="5178425"/>
            <a:ext cx="3206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400" b="1">
                <a:latin typeface="Arial" panose="020B0604020202020204" pitchFamily="34" charset="0"/>
              </a:rPr>
              <a:t>ERBFOLGE</a:t>
            </a:r>
            <a:endParaRPr lang="de-DE" altLang="en-US" sz="1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8600"/>
            <a:ext cx="7596188" cy="404813"/>
          </a:xfrm>
        </p:spPr>
        <p:txBody>
          <a:bodyPr/>
          <a:lstStyle/>
          <a:p>
            <a:pPr eaLnBrk="1" hangingPunct="1">
              <a:defRPr/>
            </a:pPr>
            <a:r>
              <a:rPr lang="de-CH" altLang="en-US" sz="2400"/>
              <a:t>Die gesetzliche Erbfolgeregelung:</a:t>
            </a:r>
            <a:endParaRPr lang="de-CH" altLang="en-US" sz="2400" i="1"/>
          </a:p>
        </p:txBody>
      </p:sp>
      <p:sp>
        <p:nvSpPr>
          <p:cNvPr id="6147" name="Text Box 65"/>
          <p:cNvSpPr txBox="1">
            <a:spLocks noChangeArrowheads="1"/>
          </p:cNvSpPr>
          <p:nvPr/>
        </p:nvSpPr>
        <p:spPr bwMode="auto">
          <a:xfrm>
            <a:off x="700088" y="5222875"/>
            <a:ext cx="7885112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Der Ehegatte oder der eingetragene Partner erbt als nicht Blutsverwandter </a:t>
            </a:r>
            <a:r>
              <a:rPr kumimoji="0" lang="de-CH" altLang="en-US" sz="1400">
                <a:latin typeface="Arial" panose="020B0604020202020204" pitchFamily="34" charset="0"/>
              </a:rPr>
              <a:t>(vgl. ZGB 462)</a:t>
            </a:r>
            <a:r>
              <a:rPr kumimoji="0" lang="de-CH" altLang="en-US" sz="1800"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- ½ der Erbschaft, in Konkurrenz zu den Nachkommen </a:t>
            </a:r>
            <a:r>
              <a:rPr kumimoji="0" lang="de-CH" altLang="en-US" sz="1400">
                <a:latin typeface="Arial" panose="020B0604020202020204" pitchFamily="34" charset="0"/>
              </a:rPr>
              <a:t>(</a:t>
            </a:r>
            <a:r>
              <a:rPr kumimoji="0" lang="de-CH" altLang="en-US" sz="1400">
                <a:solidFill>
                  <a:srgbClr val="FF0000"/>
                </a:solidFill>
                <a:latin typeface="Arial" panose="020B0604020202020204" pitchFamily="34" charset="0"/>
              </a:rPr>
              <a:t>1. Parentel</a:t>
            </a:r>
            <a:r>
              <a:rPr kumimoji="0" lang="de-CH" altLang="en-US" sz="140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- ¾ der Erbschaft, in Konkurrenz zur elterlichen Parentel </a:t>
            </a:r>
            <a:r>
              <a:rPr kumimoji="0" lang="de-CH" altLang="en-US" sz="1400">
                <a:latin typeface="Arial" panose="020B0604020202020204" pitchFamily="34" charset="0"/>
              </a:rPr>
              <a:t>(</a:t>
            </a:r>
            <a:r>
              <a:rPr kumimoji="0" lang="de-CH" altLang="en-US" sz="1400">
                <a:solidFill>
                  <a:schemeClr val="accent1"/>
                </a:solidFill>
                <a:latin typeface="Arial" panose="020B0604020202020204" pitchFamily="34" charset="0"/>
              </a:rPr>
              <a:t>2. Parentel</a:t>
            </a:r>
            <a:r>
              <a:rPr kumimoji="0" lang="de-CH" altLang="en-US" sz="140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- die ganze Erbschaft, in Konkurrenz zur grosselterlichen Parentel </a:t>
            </a:r>
            <a:r>
              <a:rPr kumimoji="0" lang="de-CH" altLang="en-US" sz="1400">
                <a:latin typeface="Arial" panose="020B0604020202020204" pitchFamily="34" charset="0"/>
              </a:rPr>
              <a:t>(3. Parentel)</a:t>
            </a:r>
          </a:p>
        </p:txBody>
      </p:sp>
      <p:sp>
        <p:nvSpPr>
          <p:cNvPr id="6148" name="Oval 77"/>
          <p:cNvSpPr>
            <a:spLocks noChangeArrowheads="1"/>
          </p:cNvSpPr>
          <p:nvPr/>
        </p:nvSpPr>
        <p:spPr bwMode="auto">
          <a:xfrm>
            <a:off x="4470400" y="3763963"/>
            <a:ext cx="387350" cy="3921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49" name="Line 78"/>
          <p:cNvSpPr>
            <a:spLocks noChangeShapeType="1"/>
          </p:cNvSpPr>
          <p:nvPr/>
        </p:nvSpPr>
        <p:spPr bwMode="auto">
          <a:xfrm>
            <a:off x="5216525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50" name="Oval 79"/>
          <p:cNvSpPr>
            <a:spLocks noChangeArrowheads="1"/>
          </p:cNvSpPr>
          <p:nvPr/>
        </p:nvSpPr>
        <p:spPr bwMode="auto">
          <a:xfrm>
            <a:off x="5029200" y="4676775"/>
            <a:ext cx="387350" cy="3921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51" name="Line 80"/>
          <p:cNvSpPr>
            <a:spLocks noChangeShapeType="1"/>
          </p:cNvSpPr>
          <p:nvPr/>
        </p:nvSpPr>
        <p:spPr bwMode="auto">
          <a:xfrm flipV="1">
            <a:off x="46482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52" name="Line 81"/>
          <p:cNvSpPr>
            <a:spLocks noChangeShapeType="1"/>
          </p:cNvSpPr>
          <p:nvPr/>
        </p:nvSpPr>
        <p:spPr bwMode="auto">
          <a:xfrm>
            <a:off x="4391025" y="3203575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53" name="Oval 82"/>
          <p:cNvSpPr>
            <a:spLocks noChangeArrowheads="1"/>
          </p:cNvSpPr>
          <p:nvPr/>
        </p:nvSpPr>
        <p:spPr bwMode="auto">
          <a:xfrm>
            <a:off x="4906963" y="2997200"/>
            <a:ext cx="388937" cy="392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54" name="AutoShape 83"/>
          <p:cNvSpPr>
            <a:spLocks noChangeArrowheads="1"/>
          </p:cNvSpPr>
          <p:nvPr/>
        </p:nvSpPr>
        <p:spPr bwMode="auto">
          <a:xfrm>
            <a:off x="3810000" y="2997200"/>
            <a:ext cx="485775" cy="393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55" name="Line 84"/>
          <p:cNvSpPr>
            <a:spLocks noChangeShapeType="1"/>
          </p:cNvSpPr>
          <p:nvPr/>
        </p:nvSpPr>
        <p:spPr bwMode="auto">
          <a:xfrm flipV="1">
            <a:off x="5105400" y="2362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56" name="Line 85"/>
          <p:cNvSpPr>
            <a:spLocks noChangeShapeType="1"/>
          </p:cNvSpPr>
          <p:nvPr/>
        </p:nvSpPr>
        <p:spPr bwMode="auto">
          <a:xfrm flipH="1" flipV="1">
            <a:off x="3429000" y="2362200"/>
            <a:ext cx="63023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57" name="Line 86"/>
          <p:cNvSpPr>
            <a:spLocks noChangeShapeType="1"/>
          </p:cNvSpPr>
          <p:nvPr/>
        </p:nvSpPr>
        <p:spPr bwMode="auto">
          <a:xfrm>
            <a:off x="5568950" y="2286000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58" name="Line 87"/>
          <p:cNvSpPr>
            <a:spLocks noChangeShapeType="1"/>
          </p:cNvSpPr>
          <p:nvPr/>
        </p:nvSpPr>
        <p:spPr bwMode="auto">
          <a:xfrm>
            <a:off x="3203575" y="2295525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59" name="Oval 88"/>
          <p:cNvSpPr>
            <a:spLocks noChangeArrowheads="1"/>
          </p:cNvSpPr>
          <p:nvPr/>
        </p:nvSpPr>
        <p:spPr bwMode="auto">
          <a:xfrm>
            <a:off x="3690938" y="2108200"/>
            <a:ext cx="388937" cy="3905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60" name="AutoShape 89"/>
          <p:cNvSpPr>
            <a:spLocks noChangeArrowheads="1"/>
          </p:cNvSpPr>
          <p:nvPr/>
        </p:nvSpPr>
        <p:spPr bwMode="auto">
          <a:xfrm>
            <a:off x="2716213" y="2108200"/>
            <a:ext cx="487362" cy="39370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61" name="Line 90"/>
          <p:cNvSpPr>
            <a:spLocks noChangeShapeType="1"/>
          </p:cNvSpPr>
          <p:nvPr/>
        </p:nvSpPr>
        <p:spPr bwMode="auto">
          <a:xfrm>
            <a:off x="5791200" y="2362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62" name="Oval 91"/>
          <p:cNvSpPr>
            <a:spLocks noChangeArrowheads="1"/>
          </p:cNvSpPr>
          <p:nvPr/>
        </p:nvSpPr>
        <p:spPr bwMode="auto">
          <a:xfrm>
            <a:off x="6316663" y="2990850"/>
            <a:ext cx="388937" cy="3905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63" name="Line 92"/>
          <p:cNvSpPr>
            <a:spLocks noChangeShapeType="1"/>
          </p:cNvSpPr>
          <p:nvPr/>
        </p:nvSpPr>
        <p:spPr bwMode="auto">
          <a:xfrm flipH="1">
            <a:off x="3810000" y="3276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64" name="Oval 93"/>
          <p:cNvSpPr>
            <a:spLocks noChangeArrowheads="1"/>
          </p:cNvSpPr>
          <p:nvPr/>
        </p:nvSpPr>
        <p:spPr bwMode="auto">
          <a:xfrm>
            <a:off x="3592513" y="3763963"/>
            <a:ext cx="387350" cy="392112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65" name="Oval 94"/>
          <p:cNvSpPr>
            <a:spLocks noChangeArrowheads="1"/>
          </p:cNvSpPr>
          <p:nvPr/>
        </p:nvSpPr>
        <p:spPr bwMode="auto">
          <a:xfrm>
            <a:off x="3592513" y="4676775"/>
            <a:ext cx="387350" cy="392113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66" name="Line 95"/>
          <p:cNvSpPr>
            <a:spLocks noChangeShapeType="1"/>
          </p:cNvSpPr>
          <p:nvPr/>
        </p:nvSpPr>
        <p:spPr bwMode="auto">
          <a:xfrm flipH="1">
            <a:off x="38100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67" name="Oval 96"/>
          <p:cNvSpPr>
            <a:spLocks noChangeArrowheads="1"/>
          </p:cNvSpPr>
          <p:nvPr/>
        </p:nvSpPr>
        <p:spPr bwMode="auto">
          <a:xfrm>
            <a:off x="6316663" y="3763963"/>
            <a:ext cx="388937" cy="392112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68" name="Oval 97"/>
          <p:cNvSpPr>
            <a:spLocks noChangeArrowheads="1"/>
          </p:cNvSpPr>
          <p:nvPr/>
        </p:nvSpPr>
        <p:spPr bwMode="auto">
          <a:xfrm>
            <a:off x="6316663" y="4676775"/>
            <a:ext cx="388937" cy="392113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69" name="Line 98"/>
          <p:cNvSpPr>
            <a:spLocks noChangeShapeType="1"/>
          </p:cNvSpPr>
          <p:nvPr/>
        </p:nvSpPr>
        <p:spPr bwMode="auto">
          <a:xfrm flipH="1">
            <a:off x="6511925" y="4191000"/>
            <a:ext cx="0" cy="455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70" name="Line 99"/>
          <p:cNvSpPr>
            <a:spLocks noChangeShapeType="1"/>
          </p:cNvSpPr>
          <p:nvPr/>
        </p:nvSpPr>
        <p:spPr bwMode="auto">
          <a:xfrm>
            <a:off x="6511925" y="3432175"/>
            <a:ext cx="0" cy="293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71" name="Line 100"/>
          <p:cNvSpPr>
            <a:spLocks noChangeShapeType="1"/>
          </p:cNvSpPr>
          <p:nvPr/>
        </p:nvSpPr>
        <p:spPr bwMode="auto">
          <a:xfrm>
            <a:off x="4370388" y="3662363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72" name="Line 101"/>
          <p:cNvSpPr>
            <a:spLocks noChangeShapeType="1"/>
          </p:cNvSpPr>
          <p:nvPr/>
        </p:nvSpPr>
        <p:spPr bwMode="auto">
          <a:xfrm flipH="1">
            <a:off x="4371975" y="3678238"/>
            <a:ext cx="5762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73" name="Line 102"/>
          <p:cNvSpPr>
            <a:spLocks noChangeShapeType="1"/>
          </p:cNvSpPr>
          <p:nvPr/>
        </p:nvSpPr>
        <p:spPr bwMode="auto">
          <a:xfrm flipV="1">
            <a:off x="6248400" y="1447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74" name="Line 103"/>
          <p:cNvSpPr>
            <a:spLocks noChangeShapeType="1"/>
          </p:cNvSpPr>
          <p:nvPr/>
        </p:nvSpPr>
        <p:spPr bwMode="auto">
          <a:xfrm flipV="1">
            <a:off x="5334000" y="1470025"/>
            <a:ext cx="206375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75" name="Line 104"/>
          <p:cNvSpPr>
            <a:spLocks noChangeShapeType="1"/>
          </p:cNvSpPr>
          <p:nvPr/>
        </p:nvSpPr>
        <p:spPr bwMode="auto">
          <a:xfrm flipV="1">
            <a:off x="3906838" y="1447800"/>
            <a:ext cx="55562" cy="560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76" name="Line 105"/>
          <p:cNvSpPr>
            <a:spLocks noChangeShapeType="1"/>
          </p:cNvSpPr>
          <p:nvPr/>
        </p:nvSpPr>
        <p:spPr bwMode="auto">
          <a:xfrm flipH="1" flipV="1">
            <a:off x="2230438" y="1470025"/>
            <a:ext cx="741362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77" name="Line 106"/>
          <p:cNvSpPr>
            <a:spLocks noChangeShapeType="1"/>
          </p:cNvSpPr>
          <p:nvPr/>
        </p:nvSpPr>
        <p:spPr bwMode="auto">
          <a:xfrm>
            <a:off x="6900863" y="1371600"/>
            <a:ext cx="436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78" name="Oval 107"/>
          <p:cNvSpPr>
            <a:spLocks noChangeArrowheads="1"/>
          </p:cNvSpPr>
          <p:nvPr/>
        </p:nvSpPr>
        <p:spPr bwMode="auto">
          <a:xfrm>
            <a:off x="7386638" y="1174750"/>
            <a:ext cx="388937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6179" name="AutoShape 108"/>
          <p:cNvSpPr>
            <a:spLocks noChangeArrowheads="1"/>
          </p:cNvSpPr>
          <p:nvPr/>
        </p:nvSpPr>
        <p:spPr bwMode="auto">
          <a:xfrm>
            <a:off x="6413500" y="1174750"/>
            <a:ext cx="487363" cy="393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80" name="Line 109"/>
          <p:cNvSpPr>
            <a:spLocks noChangeShapeType="1"/>
          </p:cNvSpPr>
          <p:nvPr/>
        </p:nvSpPr>
        <p:spPr bwMode="auto">
          <a:xfrm>
            <a:off x="5345113" y="1371600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81" name="Oval 110"/>
          <p:cNvSpPr>
            <a:spLocks noChangeArrowheads="1"/>
          </p:cNvSpPr>
          <p:nvPr/>
        </p:nvSpPr>
        <p:spPr bwMode="auto">
          <a:xfrm>
            <a:off x="5832475" y="1174750"/>
            <a:ext cx="387350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6182" name="AutoShape 111"/>
          <p:cNvSpPr>
            <a:spLocks noChangeArrowheads="1"/>
          </p:cNvSpPr>
          <p:nvPr/>
        </p:nvSpPr>
        <p:spPr bwMode="auto">
          <a:xfrm>
            <a:off x="4857750" y="1174750"/>
            <a:ext cx="487363" cy="393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83" name="Line 112"/>
          <p:cNvSpPr>
            <a:spLocks noChangeShapeType="1"/>
          </p:cNvSpPr>
          <p:nvPr/>
        </p:nvSpPr>
        <p:spPr bwMode="auto">
          <a:xfrm>
            <a:off x="3740150" y="1370013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84" name="Oval 113"/>
          <p:cNvSpPr>
            <a:spLocks noChangeArrowheads="1"/>
          </p:cNvSpPr>
          <p:nvPr/>
        </p:nvSpPr>
        <p:spPr bwMode="auto">
          <a:xfrm>
            <a:off x="4227513" y="1173163"/>
            <a:ext cx="387350" cy="392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6185" name="AutoShape 114"/>
          <p:cNvSpPr>
            <a:spLocks noChangeArrowheads="1"/>
          </p:cNvSpPr>
          <p:nvPr/>
        </p:nvSpPr>
        <p:spPr bwMode="auto">
          <a:xfrm>
            <a:off x="3252788" y="1173163"/>
            <a:ext cx="487362" cy="393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86" name="Line 115"/>
          <p:cNvSpPr>
            <a:spLocks noChangeShapeType="1"/>
          </p:cNvSpPr>
          <p:nvPr/>
        </p:nvSpPr>
        <p:spPr bwMode="auto">
          <a:xfrm>
            <a:off x="2035175" y="1371600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87" name="Oval 116"/>
          <p:cNvSpPr>
            <a:spLocks noChangeArrowheads="1"/>
          </p:cNvSpPr>
          <p:nvPr/>
        </p:nvSpPr>
        <p:spPr bwMode="auto">
          <a:xfrm>
            <a:off x="2522538" y="1174750"/>
            <a:ext cx="387350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6188" name="AutoShape 117"/>
          <p:cNvSpPr>
            <a:spLocks noChangeArrowheads="1"/>
          </p:cNvSpPr>
          <p:nvPr/>
        </p:nvSpPr>
        <p:spPr bwMode="auto">
          <a:xfrm>
            <a:off x="1547813" y="1174750"/>
            <a:ext cx="487362" cy="393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89" name="Line 118"/>
          <p:cNvSpPr>
            <a:spLocks noChangeShapeType="1"/>
          </p:cNvSpPr>
          <p:nvPr/>
        </p:nvSpPr>
        <p:spPr bwMode="auto">
          <a:xfrm flipH="1">
            <a:off x="1752600" y="1447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90" name="Oval 119"/>
          <p:cNvSpPr>
            <a:spLocks noChangeArrowheads="1"/>
          </p:cNvSpPr>
          <p:nvPr/>
        </p:nvSpPr>
        <p:spPr bwMode="auto">
          <a:xfrm>
            <a:off x="1549400" y="2105025"/>
            <a:ext cx="388938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91" name="Oval 120"/>
          <p:cNvSpPr>
            <a:spLocks noChangeArrowheads="1"/>
          </p:cNvSpPr>
          <p:nvPr/>
        </p:nvSpPr>
        <p:spPr bwMode="auto">
          <a:xfrm>
            <a:off x="1549400" y="2997200"/>
            <a:ext cx="388938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92" name="Oval 121"/>
          <p:cNvSpPr>
            <a:spLocks noChangeArrowheads="1"/>
          </p:cNvSpPr>
          <p:nvPr/>
        </p:nvSpPr>
        <p:spPr bwMode="auto">
          <a:xfrm>
            <a:off x="1549400" y="3763963"/>
            <a:ext cx="388938" cy="392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93" name="Line 122"/>
          <p:cNvSpPr>
            <a:spLocks noChangeShapeType="1"/>
          </p:cNvSpPr>
          <p:nvPr/>
        </p:nvSpPr>
        <p:spPr bwMode="auto">
          <a:xfrm flipH="1">
            <a:off x="1744663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94" name="Line 123"/>
          <p:cNvSpPr>
            <a:spLocks noChangeShapeType="1"/>
          </p:cNvSpPr>
          <p:nvPr/>
        </p:nvSpPr>
        <p:spPr bwMode="auto">
          <a:xfrm>
            <a:off x="1752600" y="2522538"/>
            <a:ext cx="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95" name="Oval 124"/>
          <p:cNvSpPr>
            <a:spLocks noChangeArrowheads="1"/>
          </p:cNvSpPr>
          <p:nvPr/>
        </p:nvSpPr>
        <p:spPr bwMode="auto">
          <a:xfrm>
            <a:off x="1549400" y="4675188"/>
            <a:ext cx="388938" cy="392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196" name="Line 125"/>
          <p:cNvSpPr>
            <a:spLocks noChangeShapeType="1"/>
          </p:cNvSpPr>
          <p:nvPr/>
        </p:nvSpPr>
        <p:spPr bwMode="auto">
          <a:xfrm flipH="1">
            <a:off x="1744663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197" name="Oval 126"/>
          <p:cNvSpPr>
            <a:spLocks noChangeArrowheads="1"/>
          </p:cNvSpPr>
          <p:nvPr/>
        </p:nvSpPr>
        <p:spPr bwMode="auto">
          <a:xfrm>
            <a:off x="7889875" y="576263"/>
            <a:ext cx="233363" cy="233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6198" name="Text Box 127"/>
          <p:cNvSpPr txBox="1">
            <a:spLocks noChangeArrowheads="1"/>
          </p:cNvSpPr>
          <p:nvPr/>
        </p:nvSpPr>
        <p:spPr bwMode="auto">
          <a:xfrm>
            <a:off x="8145463" y="228600"/>
            <a:ext cx="1143000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= Frau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= Mann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6199" name="AutoShape 128"/>
          <p:cNvSpPr>
            <a:spLocks noChangeArrowheads="1"/>
          </p:cNvSpPr>
          <p:nvPr/>
        </p:nvSpPr>
        <p:spPr bwMode="auto">
          <a:xfrm>
            <a:off x="7853363" y="261938"/>
            <a:ext cx="292100" cy="2413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200" name="Line 129"/>
          <p:cNvSpPr>
            <a:spLocks noChangeShapeType="1"/>
          </p:cNvSpPr>
          <p:nvPr/>
        </p:nvSpPr>
        <p:spPr bwMode="auto">
          <a:xfrm>
            <a:off x="1066800" y="44196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201" name="Line 130"/>
          <p:cNvSpPr>
            <a:spLocks noChangeShapeType="1"/>
          </p:cNvSpPr>
          <p:nvPr/>
        </p:nvSpPr>
        <p:spPr bwMode="auto">
          <a:xfrm>
            <a:off x="1066800" y="27432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202" name="Line 131"/>
          <p:cNvSpPr>
            <a:spLocks noChangeShapeType="1"/>
          </p:cNvSpPr>
          <p:nvPr/>
        </p:nvSpPr>
        <p:spPr bwMode="auto">
          <a:xfrm>
            <a:off x="1066800" y="3581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203" name="Text Box 132"/>
          <p:cNvSpPr txBox="1">
            <a:spLocks noChangeArrowheads="1"/>
          </p:cNvSpPr>
          <p:nvPr/>
        </p:nvSpPr>
        <p:spPr bwMode="auto">
          <a:xfrm>
            <a:off x="6896100" y="302895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Eltern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6204" name="Text Box 133"/>
          <p:cNvSpPr txBox="1">
            <a:spLocks noChangeArrowheads="1"/>
          </p:cNvSpPr>
          <p:nvPr/>
        </p:nvSpPr>
        <p:spPr bwMode="auto">
          <a:xfrm>
            <a:off x="6896100" y="3678238"/>
            <a:ext cx="1447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Geschwister/Ehegatte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6205" name="Text Box 134"/>
          <p:cNvSpPr txBox="1">
            <a:spLocks noChangeArrowheads="1"/>
          </p:cNvSpPr>
          <p:nvPr/>
        </p:nvSpPr>
        <p:spPr bwMode="auto">
          <a:xfrm>
            <a:off x="6896100" y="4695825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Nachkommen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6206" name="Text Box 135"/>
          <p:cNvSpPr txBox="1">
            <a:spLocks noChangeArrowheads="1"/>
          </p:cNvSpPr>
          <p:nvPr/>
        </p:nvSpPr>
        <p:spPr bwMode="auto">
          <a:xfrm>
            <a:off x="6896100" y="211455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Grosseltern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6207" name="AutoShape 137"/>
          <p:cNvSpPr>
            <a:spLocks noChangeArrowheads="1"/>
          </p:cNvSpPr>
          <p:nvPr/>
        </p:nvSpPr>
        <p:spPr bwMode="auto">
          <a:xfrm>
            <a:off x="5486400" y="3756025"/>
            <a:ext cx="485775" cy="3937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208" name="Line 138"/>
          <p:cNvSpPr>
            <a:spLocks noChangeShapeType="1"/>
          </p:cNvSpPr>
          <p:nvPr/>
        </p:nvSpPr>
        <p:spPr bwMode="auto">
          <a:xfrm>
            <a:off x="49530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209" name="Oval 139"/>
          <p:cNvSpPr>
            <a:spLocks noChangeArrowheads="1"/>
          </p:cNvSpPr>
          <p:nvPr/>
        </p:nvSpPr>
        <p:spPr bwMode="auto">
          <a:xfrm>
            <a:off x="6073775" y="2108200"/>
            <a:ext cx="388938" cy="3905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6210" name="AutoShape 140"/>
          <p:cNvSpPr>
            <a:spLocks noChangeArrowheads="1"/>
          </p:cNvSpPr>
          <p:nvPr/>
        </p:nvSpPr>
        <p:spPr bwMode="auto">
          <a:xfrm>
            <a:off x="5100638" y="2108200"/>
            <a:ext cx="487362" cy="39370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6211" name="Text Box 141"/>
          <p:cNvSpPr txBox="1">
            <a:spLocks noChangeArrowheads="1"/>
          </p:cNvSpPr>
          <p:nvPr/>
        </p:nvSpPr>
        <p:spPr bwMode="auto">
          <a:xfrm>
            <a:off x="4178300" y="4200525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200" b="1">
                <a:latin typeface="Arial" panose="020B0604020202020204" pitchFamily="34" charset="0"/>
              </a:rPr>
              <a:t>Erblasser</a:t>
            </a:r>
            <a:endParaRPr lang="de-DE" altLang="en-US" sz="1200" b="1">
              <a:latin typeface="Arial" panose="020B0604020202020204" pitchFamily="34" charset="0"/>
            </a:endParaRPr>
          </a:p>
        </p:txBody>
      </p:sp>
      <p:sp>
        <p:nvSpPr>
          <p:cNvPr id="6212" name="Text Box 142"/>
          <p:cNvSpPr txBox="1">
            <a:spLocks noChangeArrowheads="1"/>
          </p:cNvSpPr>
          <p:nvPr/>
        </p:nvSpPr>
        <p:spPr bwMode="auto">
          <a:xfrm>
            <a:off x="5357813" y="4200525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200" b="1">
                <a:latin typeface="Arial" panose="020B0604020202020204" pitchFamily="34" charset="0"/>
              </a:rPr>
              <a:t>Ehegatte</a:t>
            </a:r>
            <a:endParaRPr lang="de-DE" altLang="en-US" sz="1200" b="1">
              <a:latin typeface="Arial" panose="020B0604020202020204" pitchFamily="34" charset="0"/>
            </a:endParaRPr>
          </a:p>
        </p:txBody>
      </p:sp>
      <p:sp>
        <p:nvSpPr>
          <p:cNvPr id="144527" name="Text Box 143"/>
          <p:cNvSpPr txBox="1">
            <a:spLocks noChangeArrowheads="1"/>
          </p:cNvSpPr>
          <p:nvPr/>
        </p:nvSpPr>
        <p:spPr bwMode="auto">
          <a:xfrm>
            <a:off x="533400" y="593725"/>
            <a:ext cx="71707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0" lang="de-CH" altLang="en-US" sz="16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Ehegatte oder eingetragener Partner als Konkurrenz zu den übrigen gesetzlichen Erben</a:t>
            </a:r>
            <a:endParaRPr kumimoji="0" lang="en-GB" altLang="en-US" sz="1600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23850" y="225425"/>
            <a:ext cx="6696075" cy="731838"/>
          </a:xfrm>
        </p:spPr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de-CH" altLang="en-US" sz="2400"/>
              <a:t>Die gesetzliche Erbfolgeregelung:</a:t>
            </a:r>
            <a:r>
              <a:rPr lang="de-CH" altLang="en-US" sz="2800"/>
              <a:t/>
            </a:r>
            <a:br>
              <a:rPr lang="de-CH" altLang="en-US" sz="2800"/>
            </a:br>
            <a:r>
              <a:rPr lang="de-CH" altLang="en-US" sz="2000" i="1"/>
              <a:t>Pflichtteilsschutz </a:t>
            </a:r>
            <a:r>
              <a:rPr lang="de-CH" altLang="en-US" sz="1400" i="1"/>
              <a:t>(vgl. ZGB 471)</a:t>
            </a:r>
          </a:p>
        </p:txBody>
      </p:sp>
      <p:sp>
        <p:nvSpPr>
          <p:cNvPr id="7171" name="Oval 1027"/>
          <p:cNvSpPr>
            <a:spLocks noChangeArrowheads="1"/>
          </p:cNvSpPr>
          <p:nvPr/>
        </p:nvSpPr>
        <p:spPr bwMode="auto">
          <a:xfrm>
            <a:off x="4492625" y="3754438"/>
            <a:ext cx="549275" cy="5556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72" name="Line 1028"/>
          <p:cNvSpPr>
            <a:spLocks noChangeShapeType="1"/>
          </p:cNvSpPr>
          <p:nvPr/>
        </p:nvSpPr>
        <p:spPr bwMode="auto">
          <a:xfrm flipH="1">
            <a:off x="5289550" y="4089400"/>
            <a:ext cx="0" cy="928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73" name="Oval 1029"/>
          <p:cNvSpPr>
            <a:spLocks noChangeArrowheads="1"/>
          </p:cNvSpPr>
          <p:nvPr/>
        </p:nvSpPr>
        <p:spPr bwMode="auto">
          <a:xfrm>
            <a:off x="5006975" y="5057775"/>
            <a:ext cx="549275" cy="5556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74" name="Line 1030"/>
          <p:cNvSpPr>
            <a:spLocks noChangeShapeType="1"/>
          </p:cNvSpPr>
          <p:nvPr/>
        </p:nvSpPr>
        <p:spPr bwMode="auto">
          <a:xfrm flipV="1">
            <a:off x="4765675" y="2978150"/>
            <a:ext cx="0" cy="696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75" name="Line 1031"/>
          <p:cNvSpPr>
            <a:spLocks noChangeShapeType="1"/>
          </p:cNvSpPr>
          <p:nvPr/>
        </p:nvSpPr>
        <p:spPr bwMode="auto">
          <a:xfrm>
            <a:off x="4410075" y="2906713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76" name="Oval 1032"/>
          <p:cNvSpPr>
            <a:spLocks noChangeArrowheads="1"/>
          </p:cNvSpPr>
          <p:nvPr/>
        </p:nvSpPr>
        <p:spPr bwMode="auto">
          <a:xfrm>
            <a:off x="5111750" y="2627313"/>
            <a:ext cx="547688" cy="5572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77" name="AutoShape 1033"/>
          <p:cNvSpPr>
            <a:spLocks noChangeArrowheads="1"/>
          </p:cNvSpPr>
          <p:nvPr/>
        </p:nvSpPr>
        <p:spPr bwMode="auto">
          <a:xfrm>
            <a:off x="3657600" y="2617788"/>
            <a:ext cx="687388" cy="56038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78" name="Line 1034"/>
          <p:cNvSpPr>
            <a:spLocks noChangeShapeType="1"/>
          </p:cNvSpPr>
          <p:nvPr/>
        </p:nvSpPr>
        <p:spPr bwMode="auto">
          <a:xfrm flipV="1">
            <a:off x="5410200" y="18288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79" name="Line 1035"/>
          <p:cNvSpPr>
            <a:spLocks noChangeShapeType="1"/>
          </p:cNvSpPr>
          <p:nvPr/>
        </p:nvSpPr>
        <p:spPr bwMode="auto">
          <a:xfrm flipH="1" flipV="1">
            <a:off x="2971800" y="1828800"/>
            <a:ext cx="763588" cy="79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80" name="Line 1036"/>
          <p:cNvSpPr>
            <a:spLocks noChangeShapeType="1"/>
          </p:cNvSpPr>
          <p:nvPr/>
        </p:nvSpPr>
        <p:spPr bwMode="auto">
          <a:xfrm>
            <a:off x="6072188" y="1724025"/>
            <a:ext cx="617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81" name="Oval 1037"/>
          <p:cNvSpPr>
            <a:spLocks noChangeArrowheads="1"/>
          </p:cNvSpPr>
          <p:nvPr/>
        </p:nvSpPr>
        <p:spPr bwMode="auto">
          <a:xfrm>
            <a:off x="6792913" y="1444625"/>
            <a:ext cx="549275" cy="555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7182" name="AutoShape 1038"/>
          <p:cNvSpPr>
            <a:spLocks noChangeArrowheads="1"/>
          </p:cNvSpPr>
          <p:nvPr/>
        </p:nvSpPr>
        <p:spPr bwMode="auto">
          <a:xfrm>
            <a:off x="5383213" y="1431925"/>
            <a:ext cx="688975" cy="558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83" name="Line 1039"/>
          <p:cNvSpPr>
            <a:spLocks noChangeShapeType="1"/>
          </p:cNvSpPr>
          <p:nvPr/>
        </p:nvSpPr>
        <p:spPr bwMode="auto">
          <a:xfrm>
            <a:off x="2703513" y="1724025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84" name="Oval 1040"/>
          <p:cNvSpPr>
            <a:spLocks noChangeArrowheads="1"/>
          </p:cNvSpPr>
          <p:nvPr/>
        </p:nvSpPr>
        <p:spPr bwMode="auto">
          <a:xfrm>
            <a:off x="3392488" y="1444625"/>
            <a:ext cx="549275" cy="555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85" name="AutoShape 1041"/>
          <p:cNvSpPr>
            <a:spLocks noChangeArrowheads="1"/>
          </p:cNvSpPr>
          <p:nvPr/>
        </p:nvSpPr>
        <p:spPr bwMode="auto">
          <a:xfrm>
            <a:off x="2016125" y="1431925"/>
            <a:ext cx="687388" cy="558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86" name="Line 1042"/>
          <p:cNvSpPr>
            <a:spLocks noChangeShapeType="1"/>
          </p:cNvSpPr>
          <p:nvPr/>
        </p:nvSpPr>
        <p:spPr bwMode="auto">
          <a:xfrm>
            <a:off x="6400800" y="18288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87" name="Oval 1043"/>
          <p:cNvSpPr>
            <a:spLocks noChangeArrowheads="1"/>
          </p:cNvSpPr>
          <p:nvPr/>
        </p:nvSpPr>
        <p:spPr bwMode="auto">
          <a:xfrm>
            <a:off x="6656388" y="2632075"/>
            <a:ext cx="549275" cy="555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88" name="Line 1044"/>
          <p:cNvSpPr>
            <a:spLocks noChangeShapeType="1"/>
          </p:cNvSpPr>
          <p:nvPr/>
        </p:nvSpPr>
        <p:spPr bwMode="auto">
          <a:xfrm flipH="1">
            <a:off x="3505200" y="2968625"/>
            <a:ext cx="1258888" cy="765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89" name="Oval 1045"/>
          <p:cNvSpPr>
            <a:spLocks noChangeArrowheads="1"/>
          </p:cNvSpPr>
          <p:nvPr/>
        </p:nvSpPr>
        <p:spPr bwMode="auto">
          <a:xfrm>
            <a:off x="3252788" y="3754438"/>
            <a:ext cx="549275" cy="555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90" name="Oval 1046"/>
          <p:cNvSpPr>
            <a:spLocks noChangeArrowheads="1"/>
          </p:cNvSpPr>
          <p:nvPr/>
        </p:nvSpPr>
        <p:spPr bwMode="auto">
          <a:xfrm>
            <a:off x="3252788" y="5068888"/>
            <a:ext cx="549275" cy="555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91" name="Line 1047"/>
          <p:cNvSpPr>
            <a:spLocks noChangeShapeType="1"/>
          </p:cNvSpPr>
          <p:nvPr/>
        </p:nvSpPr>
        <p:spPr bwMode="auto">
          <a:xfrm flipH="1">
            <a:off x="3538538" y="4370388"/>
            <a:ext cx="0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92" name="Oval 1048"/>
          <p:cNvSpPr>
            <a:spLocks noChangeArrowheads="1"/>
          </p:cNvSpPr>
          <p:nvPr/>
        </p:nvSpPr>
        <p:spPr bwMode="auto">
          <a:xfrm>
            <a:off x="6656388" y="3754438"/>
            <a:ext cx="549275" cy="555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93" name="Oval 1049"/>
          <p:cNvSpPr>
            <a:spLocks noChangeArrowheads="1"/>
          </p:cNvSpPr>
          <p:nvPr/>
        </p:nvSpPr>
        <p:spPr bwMode="auto">
          <a:xfrm>
            <a:off x="6667500" y="5068888"/>
            <a:ext cx="549275" cy="555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194" name="Line 1050"/>
          <p:cNvSpPr>
            <a:spLocks noChangeShapeType="1"/>
          </p:cNvSpPr>
          <p:nvPr/>
        </p:nvSpPr>
        <p:spPr bwMode="auto">
          <a:xfrm>
            <a:off x="6934200" y="4402138"/>
            <a:ext cx="0" cy="627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95" name="Line 1051"/>
          <p:cNvSpPr>
            <a:spLocks noChangeShapeType="1"/>
          </p:cNvSpPr>
          <p:nvPr/>
        </p:nvSpPr>
        <p:spPr bwMode="auto">
          <a:xfrm>
            <a:off x="6932613" y="3292475"/>
            <a:ext cx="0" cy="417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96" name="Line 1052"/>
          <p:cNvSpPr>
            <a:spLocks noChangeShapeType="1"/>
          </p:cNvSpPr>
          <p:nvPr/>
        </p:nvSpPr>
        <p:spPr bwMode="auto">
          <a:xfrm>
            <a:off x="4497388" y="3754438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97" name="Line 1053"/>
          <p:cNvSpPr>
            <a:spLocks noChangeShapeType="1"/>
          </p:cNvSpPr>
          <p:nvPr/>
        </p:nvSpPr>
        <p:spPr bwMode="auto">
          <a:xfrm flipH="1">
            <a:off x="4484688" y="3751263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198" name="Text Box 1087"/>
          <p:cNvSpPr txBox="1">
            <a:spLocks noChangeArrowheads="1"/>
          </p:cNvSpPr>
          <p:nvPr/>
        </p:nvSpPr>
        <p:spPr bwMode="auto">
          <a:xfrm>
            <a:off x="411163" y="3243263"/>
            <a:ext cx="22542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Pflichtteile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In x/x des gesetz-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lichen Erbanspruchs</a:t>
            </a:r>
          </a:p>
        </p:txBody>
      </p:sp>
      <p:sp>
        <p:nvSpPr>
          <p:cNvPr id="7199" name="Text Box 1088"/>
          <p:cNvSpPr txBox="1">
            <a:spLocks noChangeArrowheads="1"/>
          </p:cNvSpPr>
          <p:nvPr/>
        </p:nvSpPr>
        <p:spPr bwMode="auto">
          <a:xfrm>
            <a:off x="5594350" y="5151438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 dirty="0">
                <a:latin typeface="Arial" panose="020B0604020202020204" pitchFamily="34" charset="0"/>
              </a:rPr>
              <a:t>1</a:t>
            </a:r>
            <a:r>
              <a:rPr kumimoji="0" lang="de-CH" altLang="en-US" sz="1800" dirty="0" smtClean="0">
                <a:latin typeface="Arial" panose="020B0604020202020204" pitchFamily="34" charset="0"/>
              </a:rPr>
              <a:t>/2</a:t>
            </a:r>
            <a:endParaRPr kumimoji="0" lang="de-CH" altLang="en-US" sz="1800" dirty="0">
              <a:latin typeface="Arial" panose="020B0604020202020204" pitchFamily="34" charset="0"/>
            </a:endParaRPr>
          </a:p>
        </p:txBody>
      </p:sp>
      <p:sp>
        <p:nvSpPr>
          <p:cNvPr id="7200" name="Line 1089"/>
          <p:cNvSpPr>
            <a:spLocks noChangeShapeType="1"/>
          </p:cNvSpPr>
          <p:nvPr/>
        </p:nvSpPr>
        <p:spPr bwMode="auto">
          <a:xfrm>
            <a:off x="5110163" y="4038600"/>
            <a:ext cx="441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201" name="AutoShape 1090"/>
          <p:cNvSpPr>
            <a:spLocks noChangeArrowheads="1"/>
          </p:cNvSpPr>
          <p:nvPr/>
        </p:nvSpPr>
        <p:spPr bwMode="auto">
          <a:xfrm>
            <a:off x="5472113" y="3760788"/>
            <a:ext cx="684212" cy="54133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202" name="Text Box 1091"/>
          <p:cNvSpPr txBox="1">
            <a:spLocks noChangeArrowheads="1"/>
          </p:cNvSpPr>
          <p:nvPr/>
        </p:nvSpPr>
        <p:spPr bwMode="auto">
          <a:xfrm>
            <a:off x="5976938" y="38576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>
                <a:latin typeface="Arial" panose="020B0604020202020204" pitchFamily="34" charset="0"/>
              </a:rPr>
              <a:t>1/2</a:t>
            </a:r>
          </a:p>
        </p:txBody>
      </p:sp>
      <p:sp>
        <p:nvSpPr>
          <p:cNvPr id="7205" name="Text Box 1095"/>
          <p:cNvSpPr txBox="1">
            <a:spLocks noChangeArrowheads="1"/>
          </p:cNvSpPr>
          <p:nvPr/>
        </p:nvSpPr>
        <p:spPr bwMode="auto">
          <a:xfrm>
            <a:off x="411163" y="2833688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de-CH" altLang="en-US" sz="1800" u="sng">
                <a:latin typeface="Arial" panose="020B0604020202020204" pitchFamily="34" charset="0"/>
              </a:rPr>
              <a:t>Pflichtteilsschutz:</a:t>
            </a:r>
          </a:p>
        </p:txBody>
      </p:sp>
      <p:sp>
        <p:nvSpPr>
          <p:cNvPr id="7206" name="Oval 1096"/>
          <p:cNvSpPr>
            <a:spLocks noChangeArrowheads="1"/>
          </p:cNvSpPr>
          <p:nvPr/>
        </p:nvSpPr>
        <p:spPr bwMode="auto">
          <a:xfrm>
            <a:off x="7364413" y="576263"/>
            <a:ext cx="233362" cy="233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de-CH" altLang="en-US" sz="1800">
              <a:latin typeface="Arial" panose="020B0604020202020204" pitchFamily="34" charset="0"/>
            </a:endParaRPr>
          </a:p>
        </p:txBody>
      </p:sp>
      <p:sp>
        <p:nvSpPr>
          <p:cNvPr id="7207" name="Text Box 1097"/>
          <p:cNvSpPr txBox="1">
            <a:spLocks noChangeArrowheads="1"/>
          </p:cNvSpPr>
          <p:nvPr/>
        </p:nvSpPr>
        <p:spPr bwMode="auto">
          <a:xfrm>
            <a:off x="7620000" y="228600"/>
            <a:ext cx="1143000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= Frau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= Mann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7208" name="AutoShape 1098"/>
          <p:cNvSpPr>
            <a:spLocks noChangeArrowheads="1"/>
          </p:cNvSpPr>
          <p:nvPr/>
        </p:nvSpPr>
        <p:spPr bwMode="auto">
          <a:xfrm>
            <a:off x="7327900" y="261938"/>
            <a:ext cx="292100" cy="2413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7209" name="Line 1099"/>
          <p:cNvSpPr>
            <a:spLocks noChangeShapeType="1"/>
          </p:cNvSpPr>
          <p:nvPr/>
        </p:nvSpPr>
        <p:spPr bwMode="auto">
          <a:xfrm>
            <a:off x="2668588" y="4724400"/>
            <a:ext cx="617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210" name="Line 1100"/>
          <p:cNvSpPr>
            <a:spLocks noChangeShapeType="1"/>
          </p:cNvSpPr>
          <p:nvPr/>
        </p:nvSpPr>
        <p:spPr bwMode="auto">
          <a:xfrm>
            <a:off x="2667000" y="3429000"/>
            <a:ext cx="617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211" name="Text Box 1101"/>
          <p:cNvSpPr txBox="1">
            <a:spLocks noChangeArrowheads="1"/>
          </p:cNvSpPr>
          <p:nvPr/>
        </p:nvSpPr>
        <p:spPr bwMode="auto">
          <a:xfrm>
            <a:off x="7577138" y="5172075"/>
            <a:ext cx="156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Nachkommen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7212" name="Text Box 1102"/>
          <p:cNvSpPr txBox="1">
            <a:spLocks noChangeArrowheads="1"/>
          </p:cNvSpPr>
          <p:nvPr/>
        </p:nvSpPr>
        <p:spPr bwMode="auto">
          <a:xfrm>
            <a:off x="7559675" y="3681413"/>
            <a:ext cx="15843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Ehegatte oder eingetragener Partner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7213" name="Text Box 1103"/>
          <p:cNvSpPr txBox="1">
            <a:spLocks noChangeArrowheads="1"/>
          </p:cNvSpPr>
          <p:nvPr/>
        </p:nvSpPr>
        <p:spPr bwMode="auto">
          <a:xfrm>
            <a:off x="7589838" y="27432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Times New Roman" panose="02020603050405020304" pitchFamily="18" charset="0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Times New Roman" panose="02020603050405020304" pitchFamily="18" charset="0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CH" altLang="en-US" sz="1600">
                <a:latin typeface="Arial" panose="020B0604020202020204" pitchFamily="34" charset="0"/>
              </a:rPr>
              <a:t>Eltern</a:t>
            </a:r>
            <a:endParaRPr lang="de-DE" altLang="en-US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hulung">
  <a:themeElements>
    <a:clrScheme name="Schulung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6699FF"/>
      </a:accent1>
      <a:accent2>
        <a:srgbClr val="00CCCC"/>
      </a:accent2>
      <a:accent3>
        <a:srgbClr val="FFFFFF"/>
      </a:accent3>
      <a:accent4>
        <a:srgbClr val="000000"/>
      </a:accent4>
      <a:accent5>
        <a:srgbClr val="B8CAFF"/>
      </a:accent5>
      <a:accent6>
        <a:srgbClr val="00B9B9"/>
      </a:accent6>
      <a:hlink>
        <a:srgbClr val="CC99FF"/>
      </a:hlink>
      <a:folHlink>
        <a:srgbClr val="66CCFF"/>
      </a:folHlink>
    </a:clrScheme>
    <a:fontScheme name="Schulu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chulu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ulu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lu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lu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ulu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213</Words>
  <Application>Microsoft Office PowerPoint</Application>
  <PresentationFormat>Bildschirmpräsentation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Schulung</vt:lpstr>
      <vt:lpstr>Die gesetzliche Erbfolgeregelung Sind in einer Parentel keine Erbberechtigte vorhanden, fällt die  Erbschaft an die nächste Parentel.</vt:lpstr>
      <vt:lpstr>Die gesetzliche Erbfolgeregelung:</vt:lpstr>
      <vt:lpstr>Die gesetzliche Erbfolgeregelung: Pflichtteilsschutz (vgl. ZGB 471)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mnaegeli</dc:creator>
  <cp:lastModifiedBy>Zimmermann Markus (Notariatsinspektorat)</cp:lastModifiedBy>
  <cp:revision>47</cp:revision>
  <cp:lastPrinted>1601-01-01T00:00:00Z</cp:lastPrinted>
  <dcterms:created xsi:type="dcterms:W3CDTF">1601-01-01T00:00:00Z</dcterms:created>
  <dcterms:modified xsi:type="dcterms:W3CDTF">2022-08-05T11:00:19Z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  <property fmtid="{D5CDD505-2E9C-101B-9397-08002B2CF9AE}" pid="3" name="LCID">
    <vt:i4>1031</vt:i4>
  </property>
</Properties>
</file>