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3"/>
  </p:notesMasterIdLst>
  <p:handoutMasterIdLst>
    <p:handoutMasterId r:id="rId4"/>
  </p:handoutMasterIdLst>
  <p:sldIdLst>
    <p:sldId id="31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24">
          <p15:clr>
            <a:srgbClr val="A4A3A4"/>
          </p15:clr>
        </p15:guide>
        <p15:guide id="2" pos="321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99CCFF"/>
    <a:srgbClr val="33CC33"/>
    <a:srgbClr val="FFFF00"/>
    <a:srgbClr val="008000"/>
    <a:srgbClr val="00CC00"/>
    <a:srgbClr val="FFFFCC"/>
    <a:srgbClr val="FFF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09" autoAdjust="0"/>
    <p:restoredTop sz="94660"/>
  </p:normalViewPr>
  <p:slideViewPr>
    <p:cSldViewPr>
      <p:cViewPr varScale="1">
        <p:scale>
          <a:sx n="104" d="100"/>
          <a:sy n="104" d="100"/>
        </p:scale>
        <p:origin x="1878" y="114"/>
      </p:cViewPr>
      <p:guideLst>
        <p:guide orient="horz" pos="1824"/>
        <p:guide pos="321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142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3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4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5365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fld id="{463159ED-F1E0-4117-805C-3BE01CC738F2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2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endParaRPr lang="de-DE" altLang="de-DE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kumimoji="0" sz="1200">
                <a:latin typeface="Times New Roman" panose="02020603050405020304" pitchFamily="18" charset="0"/>
              </a:defRPr>
            </a:lvl1pPr>
          </a:lstStyle>
          <a:p>
            <a:fld id="{124384E2-F46C-4105-9FCA-B34BA6895B99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2818" name="Group 2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162819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>
                <a:gd name="T0" fmla="*/ 1523 w 3699"/>
                <a:gd name="T1" fmla="*/ 2611 h 2613"/>
                <a:gd name="T2" fmla="*/ 3698 w 3699"/>
                <a:gd name="T3" fmla="*/ 2612 h 2613"/>
                <a:gd name="T4" fmla="*/ 3698 w 3699"/>
                <a:gd name="T5" fmla="*/ 2228 h 2613"/>
                <a:gd name="T6" fmla="*/ 0 w 3699"/>
                <a:gd name="T7" fmla="*/ 0 h 2613"/>
                <a:gd name="T8" fmla="*/ 160 w 3699"/>
                <a:gd name="T9" fmla="*/ 118 h 2613"/>
                <a:gd name="T10" fmla="*/ 292 w 3699"/>
                <a:gd name="T11" fmla="*/ 219 h 2613"/>
                <a:gd name="T12" fmla="*/ 441 w 3699"/>
                <a:gd name="T13" fmla="*/ 347 h 2613"/>
                <a:gd name="T14" fmla="*/ 585 w 3699"/>
                <a:gd name="T15" fmla="*/ 482 h 2613"/>
                <a:gd name="T16" fmla="*/ 796 w 3699"/>
                <a:gd name="T17" fmla="*/ 711 h 2613"/>
                <a:gd name="T18" fmla="*/ 983 w 3699"/>
                <a:gd name="T19" fmla="*/ 955 h 2613"/>
                <a:gd name="T20" fmla="*/ 1119 w 3699"/>
                <a:gd name="T21" fmla="*/ 1168 h 2613"/>
                <a:gd name="T22" fmla="*/ 1238 w 3699"/>
                <a:gd name="T23" fmla="*/ 1388 h 2613"/>
                <a:gd name="T24" fmla="*/ 1331 w 3699"/>
                <a:gd name="T25" fmla="*/ 1608 h 2613"/>
                <a:gd name="T26" fmla="*/ 1400 w 3699"/>
                <a:gd name="T27" fmla="*/ 1809 h 2613"/>
                <a:gd name="T28" fmla="*/ 1447 w 3699"/>
                <a:gd name="T29" fmla="*/ 1979 h 2613"/>
                <a:gd name="T30" fmla="*/ 1490 w 3699"/>
                <a:gd name="T31" fmla="*/ 2190 h 2613"/>
                <a:gd name="T32" fmla="*/ 1511 w 3699"/>
                <a:gd name="T33" fmla="*/ 2374 h 2613"/>
                <a:gd name="T34" fmla="*/ 1523 w 3699"/>
                <a:gd name="T35" fmla="*/ 2611 h 26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  <p:sp>
          <p:nvSpPr>
            <p:cNvPr id="162820" name="Arc 4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0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e-CH"/>
            </a:p>
          </p:txBody>
        </p:sp>
      </p:grpSp>
      <p:sp>
        <p:nvSpPr>
          <p:cNvPr id="162821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371600"/>
          </a:xfrm>
        </p:spPr>
        <p:txBody>
          <a:bodyPr anchor="b"/>
          <a:lstStyle>
            <a:lvl1pPr>
              <a:defRPr/>
            </a:lvl1pPr>
          </a:lstStyle>
          <a:p>
            <a:pPr lvl="0"/>
            <a:r>
              <a:rPr lang="de-DE" altLang="de-DE" noProof="0"/>
              <a:t>Hier klicken, um Master-</a:t>
            </a:r>
            <a:br>
              <a:rPr lang="de-DE" altLang="de-DE" noProof="0"/>
            </a:br>
            <a:r>
              <a:rPr lang="de-DE" altLang="de-DE" noProof="0"/>
              <a:t>Titelformat zu bearbeiten</a:t>
            </a:r>
          </a:p>
        </p:txBody>
      </p:sp>
      <p:sp>
        <p:nvSpPr>
          <p:cNvPr id="162822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2286000"/>
            <a:ext cx="6248400" cy="1038225"/>
          </a:xfrm>
        </p:spPr>
        <p:txBody>
          <a:bodyPr lIns="92075" rIns="92075"/>
          <a:lstStyle>
            <a:lvl1pPr marL="0" indent="0" algn="ctr">
              <a:buFont typeface="Times New Roman" panose="02020603050405020304" pitchFamily="18" charset="0"/>
              <a:buNone/>
              <a:defRPr/>
            </a:lvl1pPr>
          </a:lstStyle>
          <a:p>
            <a:pPr lvl="0"/>
            <a:r>
              <a:rPr lang="de-DE" altLang="de-DE" noProof="0"/>
              <a:t>Hier klickem, um Master-</a:t>
            </a:r>
          </a:p>
          <a:p>
            <a:pPr lvl="0"/>
            <a:r>
              <a:rPr lang="de-DE" altLang="de-DE" noProof="0"/>
              <a:t>Untertitelformat zu bearbeiten</a:t>
            </a:r>
          </a:p>
          <a:p>
            <a:pPr lvl="0"/>
            <a:endParaRPr lang="de-DE" altLang="de-DE" noProof="0"/>
          </a:p>
        </p:txBody>
      </p:sp>
      <p:sp>
        <p:nvSpPr>
          <p:cNvPr id="162823" name="Rectangle 7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162824" name="Rectangle 8"/>
          <p:cNvSpPr>
            <a:spLocks noGrp="1" noChangeArrowheads="1"/>
          </p:cNvSpPr>
          <p:nvPr>
            <p:ph type="ftr" sz="quarter" idx="3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162825" name="Rectangle 9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/>
            <a:fld id="{FBA50868-6875-45A2-9EC7-5899689ED080}" type="slidenum">
              <a:rPr lang="de-DE" altLang="de-DE"/>
              <a:pPr lvl="1"/>
              <a:t>‹#›</a:t>
            </a:fld>
            <a:endParaRPr lang="de-DE" alt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9A7540B-F01A-4242-8C40-FA0246E01AFB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7222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4E4B730E-68EE-48E0-9C22-4E77E38FFBC5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16032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87B55481-2E57-4E47-99FA-F78D7748BAE3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30346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FDC4274A-0F3F-47B8-A0F0-F24F844660B9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58657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9EA355B-D3B6-4803-9A2C-D0BFC6B318B8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61201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3230E0A6-B028-475E-9E38-BB4C1B97596B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0771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1FB9F150-25EC-4B1D-9F04-F6FBBC767996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77173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9206254B-C1BD-47A9-A952-09B984831E0B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097906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DDB0705B-AAA6-47D4-988E-4B0AB4AE0D7A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5929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/>
            <a:fld id="{A70D6DCA-30DD-428E-B94F-D726216F2F68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853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Master-Titelformat zu bearbeiten</a:t>
            </a:r>
          </a:p>
        </p:txBody>
      </p:sp>
      <p:sp>
        <p:nvSpPr>
          <p:cNvPr id="16179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Hier klicken, um Master-Textformat zu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6179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endParaRPr lang="de-DE" altLang="de-DE"/>
          </a:p>
        </p:txBody>
      </p:sp>
      <p:sp>
        <p:nvSpPr>
          <p:cNvPr id="161800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r>
              <a:rPr lang="de-DE" altLang="de-DE"/>
              <a:t>Ch. Rengel, Notar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kumimoji="0" sz="1400"/>
            </a:lvl2pPr>
          </a:lstStyle>
          <a:p>
            <a:pPr lvl="1"/>
            <a:fld id="{6F0785A7-A07F-4710-98DD-95C05E1CB8A6}" type="slidenum">
              <a:rPr lang="de-DE" altLang="de-DE"/>
              <a:pPr lvl="1"/>
              <a:t>‹#›</a:t>
            </a:fld>
            <a:endParaRPr lang="de-DE" altLang="de-DE">
              <a:latin typeface="+mn-lt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Times New Roman" panose="02020603050405020304" pitchFamily="18" charset="0"/>
        <a:buChar char="l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00CCFF"/>
        </a:buClr>
        <a:buSzPct val="65000"/>
        <a:buFont typeface="Times New Roman" panose="02020603050405020304" pitchFamily="18" charset="0"/>
        <a:buChar char="l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76263" y="609600"/>
            <a:ext cx="7958137" cy="623888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de-CH" altLang="de-DE" sz="2000" b="1" u="sng"/>
              <a:t>Gütertrennung:</a:t>
            </a:r>
            <a:br>
              <a:rPr lang="de-CH" altLang="de-DE" sz="2000" b="1" u="sng"/>
            </a:br>
            <a:br>
              <a:rPr lang="de-CH" altLang="de-DE" sz="2000" b="1" u="sng"/>
            </a:br>
            <a:r>
              <a:rPr lang="de-CH" altLang="de-DE" sz="2000" i="1"/>
              <a:t>Situation während der Ehe </a:t>
            </a:r>
            <a:r>
              <a:rPr lang="de-CH" altLang="de-DE" sz="2000" i="1" u="sng"/>
              <a:t>sowie</a:t>
            </a:r>
            <a:r>
              <a:rPr lang="de-CH" altLang="de-DE" sz="2000" i="1"/>
              <a:t> nach Auflösung des Güterstandes </a:t>
            </a:r>
            <a:r>
              <a:rPr lang="de-CH" altLang="de-DE" sz="1800" i="1"/>
              <a:t>(vgl. ZGB 247 ff.)</a:t>
            </a:r>
            <a:endParaRPr lang="de-CH" altLang="de-DE" sz="1800" b="1" i="1" u="sng"/>
          </a:p>
        </p:txBody>
      </p:sp>
      <p:sp>
        <p:nvSpPr>
          <p:cNvPr id="140291" name="Rectangle 3"/>
          <p:cNvSpPr>
            <a:spLocks noChangeArrowheads="1"/>
          </p:cNvSpPr>
          <p:nvPr/>
        </p:nvSpPr>
        <p:spPr bwMode="auto">
          <a:xfrm>
            <a:off x="2447925" y="2616200"/>
            <a:ext cx="1965325" cy="140493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4878388" y="2616200"/>
            <a:ext cx="1958975" cy="140493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0293" name="Line 5"/>
          <p:cNvSpPr>
            <a:spLocks noChangeShapeType="1"/>
          </p:cNvSpPr>
          <p:nvPr/>
        </p:nvSpPr>
        <p:spPr bwMode="auto">
          <a:xfrm>
            <a:off x="4643438" y="1557338"/>
            <a:ext cx="0" cy="3203575"/>
          </a:xfrm>
          <a:prstGeom prst="lin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CH"/>
          </a:p>
        </p:txBody>
      </p:sp>
      <p:sp>
        <p:nvSpPr>
          <p:cNvPr id="140294" name="Text Box 6"/>
          <p:cNvSpPr txBox="1">
            <a:spLocks noChangeArrowheads="1"/>
          </p:cNvSpPr>
          <p:nvPr/>
        </p:nvSpPr>
        <p:spPr bwMode="auto">
          <a:xfrm>
            <a:off x="2438400" y="1919288"/>
            <a:ext cx="11620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Ehemann</a:t>
            </a:r>
          </a:p>
        </p:txBody>
      </p:sp>
      <p:sp>
        <p:nvSpPr>
          <p:cNvPr id="140295" name="Text Box 7"/>
          <p:cNvSpPr txBox="1">
            <a:spLocks noChangeArrowheads="1"/>
          </p:cNvSpPr>
          <p:nvPr/>
        </p:nvSpPr>
        <p:spPr bwMode="auto">
          <a:xfrm>
            <a:off x="5181600" y="1905000"/>
            <a:ext cx="1327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/>
              <a:t>Ehefrau (</a:t>
            </a:r>
            <a:r>
              <a:rPr kumimoji="0" lang="de-CH" altLang="de-DE">
                <a:cs typeface="Arial" panose="020B0604020202020204" pitchFamily="34" charset="0"/>
              </a:rPr>
              <a:t>†)</a:t>
            </a:r>
            <a:endParaRPr kumimoji="0" lang="de-CH" altLang="de-DE"/>
          </a:p>
        </p:txBody>
      </p:sp>
      <p:sp>
        <p:nvSpPr>
          <p:cNvPr id="140297" name="Text Box 9"/>
          <p:cNvSpPr txBox="1">
            <a:spLocks noChangeArrowheads="1"/>
          </p:cNvSpPr>
          <p:nvPr/>
        </p:nvSpPr>
        <p:spPr bwMode="auto">
          <a:xfrm>
            <a:off x="1930400" y="5746750"/>
            <a:ext cx="54213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kumimoji="0" lang="de-CH" altLang="de-DE" sz="2000"/>
              <a:t>Keine gegenseitige Beteiligung aus Güterrecht</a:t>
            </a:r>
          </a:p>
        </p:txBody>
      </p:sp>
      <p:sp>
        <p:nvSpPr>
          <p:cNvPr id="140298" name="AutoShape 10"/>
          <p:cNvSpPr>
            <a:spLocks/>
          </p:cNvSpPr>
          <p:nvPr/>
        </p:nvSpPr>
        <p:spPr bwMode="auto">
          <a:xfrm rot="16200000">
            <a:off x="5753100" y="3238500"/>
            <a:ext cx="228600" cy="1981200"/>
          </a:xfrm>
          <a:prstGeom prst="leftBrace">
            <a:avLst>
              <a:gd name="adj1" fmla="val 72222"/>
              <a:gd name="adj2" fmla="val 4888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CH"/>
          </a:p>
        </p:txBody>
      </p:sp>
      <p:sp>
        <p:nvSpPr>
          <p:cNvPr id="140299" name="Text Box 11"/>
          <p:cNvSpPr txBox="1">
            <a:spLocks noChangeArrowheads="1"/>
          </p:cNvSpPr>
          <p:nvPr/>
        </p:nvSpPr>
        <p:spPr bwMode="auto">
          <a:xfrm>
            <a:off x="4887913" y="4362450"/>
            <a:ext cx="3657600" cy="1069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CH" altLang="de-DE" sz="1600"/>
              <a:t>Bei Versterben eines Ehegatten ist der </a:t>
            </a:r>
            <a:r>
              <a:rPr lang="de-CH" altLang="de-DE" sz="1600" b="1"/>
              <a:t>Nachlass</a:t>
            </a:r>
            <a:r>
              <a:rPr lang="de-CH" altLang="de-DE" sz="1600"/>
              <a:t> identisch mit dem Vermögen nach Auflösung des Güterstandes</a:t>
            </a:r>
            <a:endParaRPr lang="de-DE" altLang="de-DE" sz="16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chulung">
  <a:themeElements>
    <a:clrScheme name="Schulung 2">
      <a:dk1>
        <a:srgbClr val="000000"/>
      </a:dk1>
      <a:lt1>
        <a:srgbClr val="FFFFFF"/>
      </a:lt1>
      <a:dk2>
        <a:srgbClr val="000000"/>
      </a:dk2>
      <a:lt2>
        <a:srgbClr val="CCECFF"/>
      </a:lt2>
      <a:accent1>
        <a:srgbClr val="6699FF"/>
      </a:accent1>
      <a:accent2>
        <a:srgbClr val="00CCCC"/>
      </a:accent2>
      <a:accent3>
        <a:srgbClr val="FFFFFF"/>
      </a:accent3>
      <a:accent4>
        <a:srgbClr val="000000"/>
      </a:accent4>
      <a:accent5>
        <a:srgbClr val="B8CAFF"/>
      </a:accent5>
      <a:accent6>
        <a:srgbClr val="00B9B9"/>
      </a:accent6>
      <a:hlink>
        <a:srgbClr val="CC99FF"/>
      </a:hlink>
      <a:folHlink>
        <a:srgbClr val="66CCFF"/>
      </a:folHlink>
    </a:clrScheme>
    <a:fontScheme name="Schulu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Schulu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lu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chulu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Schulung</vt:lpstr>
      <vt:lpstr>Gütertrennung:  Situation während der Ehe sowie nach Auflösung des Güterstandes (vgl. ZGB 247 ff.)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mnaegeli</dc:creator>
  <cp:lastModifiedBy>mnaegeli</cp:lastModifiedBy>
  <cp:revision>39</cp:revision>
  <cp:lastPrinted>1601-01-01T00:00:00Z</cp:lastPrinted>
  <dcterms:created xsi:type="dcterms:W3CDTF">1601-01-01T00:00:00Z</dcterms:created>
  <dcterms:modified xsi:type="dcterms:W3CDTF">2016-05-16T12:44:22Z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4</vt:i4>
  </property>
  <property fmtid="{D5CDD505-2E9C-101B-9397-08002B2CF9AE}" pid="3" name="LCID">
    <vt:i4>1031</vt:i4>
  </property>
</Properties>
</file>