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5"/>
  </p:notesMasterIdLst>
  <p:handoutMasterIdLst>
    <p:handoutMasterId r:id="rId6"/>
  </p:handoutMasterIdLst>
  <p:sldIdLst>
    <p:sldId id="307" r:id="rId2"/>
    <p:sldId id="310" r:id="rId3"/>
    <p:sldId id="31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4">
          <p15:clr>
            <a:srgbClr val="A4A3A4"/>
          </p15:clr>
        </p15:guide>
        <p15:guide id="2" pos="32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99CCFF"/>
    <a:srgbClr val="33CC33"/>
    <a:srgbClr val="FFFF00"/>
    <a:srgbClr val="008000"/>
    <a:srgbClr val="00CC00"/>
    <a:srgbClr val="FFFFCC"/>
    <a:srgbClr val="FFF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5337" autoAdjust="0"/>
  </p:normalViewPr>
  <p:slideViewPr>
    <p:cSldViewPr>
      <p:cViewPr varScale="1">
        <p:scale>
          <a:sx n="105" d="100"/>
          <a:sy n="105" d="100"/>
        </p:scale>
        <p:origin x="1848" y="114"/>
      </p:cViewPr>
      <p:guideLst>
        <p:guide orient="horz" pos="1824"/>
        <p:guide pos="32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28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53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53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218361B8-24D4-4663-AB35-4764C6260C1D}" type="slidenum">
              <a:rPr lang="de-DE" altLang="de-DE"/>
              <a:pPr/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99F2161B-DE27-48BA-9F57-DAFF3960CA04}" type="slidenum">
              <a:rPr lang="de-DE" altLang="de-DE"/>
              <a:pPr/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818" name="Group 1026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162819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/>
            </a:p>
          </p:txBody>
        </p:sp>
        <p:sp>
          <p:nvSpPr>
            <p:cNvPr id="162820" name="Arc 1028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/>
            </a:p>
          </p:txBody>
        </p:sp>
      </p:grpSp>
      <p:sp>
        <p:nvSpPr>
          <p:cNvPr id="162821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3716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de-DE" altLang="de-DE" noProof="0"/>
              <a:t>Hier klicken, um Master-</a:t>
            </a:r>
            <a:br>
              <a:rPr lang="de-DE" altLang="de-DE" noProof="0"/>
            </a:br>
            <a:r>
              <a:rPr lang="de-DE" altLang="de-DE" noProof="0"/>
              <a:t>Titelformat zu bearbeiten</a:t>
            </a:r>
          </a:p>
        </p:txBody>
      </p:sp>
      <p:sp>
        <p:nvSpPr>
          <p:cNvPr id="162822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895600" y="2286000"/>
            <a:ext cx="6248400" cy="1038225"/>
          </a:xfrm>
        </p:spPr>
        <p:txBody>
          <a:bodyPr lIns="92075" rIns="92075"/>
          <a:lstStyle>
            <a:lvl1pPr marL="0" indent="0" algn="ctr">
              <a:buFont typeface="Times New Roman" panose="02020603050405020304" pitchFamily="18" charset="0"/>
              <a:buNone/>
              <a:defRPr/>
            </a:lvl1pPr>
          </a:lstStyle>
          <a:p>
            <a:pPr lvl="0"/>
            <a:r>
              <a:rPr lang="de-DE" altLang="de-DE" noProof="0"/>
              <a:t>Hier klickem, um Master-</a:t>
            </a:r>
          </a:p>
          <a:p>
            <a:pPr lvl="0"/>
            <a:r>
              <a:rPr lang="de-DE" altLang="de-DE" noProof="0"/>
              <a:t>Untertitelformat zu bearbeiten</a:t>
            </a:r>
          </a:p>
          <a:p>
            <a:pPr lvl="0"/>
            <a:endParaRPr lang="de-DE" altLang="de-DE" noProof="0"/>
          </a:p>
        </p:txBody>
      </p:sp>
      <p:sp>
        <p:nvSpPr>
          <p:cNvPr id="162823" name="Rectangle 10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162824" name="Rectangle 1032"/>
          <p:cNvSpPr>
            <a:spLocks noGrp="1" noChangeArrowheads="1"/>
          </p:cNvSpPr>
          <p:nvPr>
            <p:ph type="ftr" sz="quarter" idx="3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162825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/>
            <a:fld id="{E32CD2F6-811F-45B1-BB5F-64FBBEE484D8}" type="slidenum">
              <a:rPr lang="de-DE" altLang="de-DE"/>
              <a:pPr lvl="1"/>
              <a:t>‹#›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98EF600-A733-4839-81E6-05873B980A80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7819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1F3F9B20-6820-4DB9-8420-8353BC4FC39B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535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27DF6683-33E8-44AF-85E7-6B2BC84EFD3D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0130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C002076B-65D9-44CB-AD80-1411BE57955B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527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26FC2CF-A98D-4BB7-AA12-0EABDAFCB18F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4490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7E6124D-D880-45DC-BCF5-C1E46E212503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080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3C8C487-FA70-4190-AFAD-D733607C647C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3619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C2FC846F-7341-4399-BD7F-58CACA6A9358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8377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0F9B8B4-005C-4312-8B7B-53F1F4006D05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8975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03810330-94D4-42DC-B762-F81F3C875C2A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305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Master-Titelformat zu bearbeiten</a:t>
            </a: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endParaRPr lang="de-DE" altLang="de-DE"/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16180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kumimoji="0" sz="1400"/>
            </a:lvl2pPr>
          </a:lstStyle>
          <a:p>
            <a:pPr lvl="1"/>
            <a:fld id="{78A029BD-8C59-4EDA-9EBD-6D53449D1237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Times New Roman" panose="02020603050405020304" pitchFamily="18" charset="0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CCFF"/>
        </a:buClr>
        <a:buSzPct val="65000"/>
        <a:buFont typeface="Times New Roman" panose="02020603050405020304" pitchFamily="18" charset="0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68300"/>
            <a:ext cx="6329362" cy="6238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de-CH" altLang="de-DE" sz="2000" b="1" u="sng"/>
              <a:t>Errungenschaftsbeteiligung:</a:t>
            </a:r>
            <a:br>
              <a:rPr lang="de-CH" altLang="de-DE" sz="900"/>
            </a:br>
            <a:r>
              <a:rPr lang="de-CH" altLang="de-DE" sz="2000" i="1"/>
              <a:t>Situation während der Ehe</a:t>
            </a: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2000250" y="2616200"/>
            <a:ext cx="900113" cy="14049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3008313" y="2616200"/>
            <a:ext cx="1404937" cy="14049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2103" name="Rectangle 7"/>
          <p:cNvSpPr>
            <a:spLocks noChangeArrowheads="1"/>
          </p:cNvSpPr>
          <p:nvPr/>
        </p:nvSpPr>
        <p:spPr bwMode="auto">
          <a:xfrm>
            <a:off x="4845050" y="2616200"/>
            <a:ext cx="1404938" cy="1404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6392863" y="2616200"/>
            <a:ext cx="936625" cy="1404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2108" name="Text Box 12"/>
          <p:cNvSpPr txBox="1">
            <a:spLocks noChangeArrowheads="1"/>
          </p:cNvSpPr>
          <p:nvPr/>
        </p:nvSpPr>
        <p:spPr bwMode="auto">
          <a:xfrm>
            <a:off x="1692275" y="2060575"/>
            <a:ext cx="572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/>
              <a:t>    Eigengut  Errungensch.       Errungensch.   Eigengut</a:t>
            </a:r>
          </a:p>
        </p:txBody>
      </p:sp>
      <p:sp>
        <p:nvSpPr>
          <p:cNvPr id="132109" name="Line 13"/>
          <p:cNvSpPr>
            <a:spLocks noChangeShapeType="1"/>
          </p:cNvSpPr>
          <p:nvPr/>
        </p:nvSpPr>
        <p:spPr bwMode="auto">
          <a:xfrm flipH="1">
            <a:off x="4572000" y="1557338"/>
            <a:ext cx="0" cy="2879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2110" name="Text Box 14"/>
          <p:cNvSpPr txBox="1">
            <a:spLocks noChangeArrowheads="1"/>
          </p:cNvSpPr>
          <p:nvPr/>
        </p:nvSpPr>
        <p:spPr bwMode="auto">
          <a:xfrm>
            <a:off x="1371600" y="1411288"/>
            <a:ext cx="1162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Ehemann</a:t>
            </a: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6624638" y="1412875"/>
            <a:ext cx="984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Ehefrau</a:t>
            </a:r>
          </a:p>
        </p:txBody>
      </p:sp>
      <p:sp>
        <p:nvSpPr>
          <p:cNvPr id="132112" name="Text Box 16"/>
          <p:cNvSpPr txBox="1">
            <a:spLocks noChangeArrowheads="1"/>
          </p:cNvSpPr>
          <p:nvPr/>
        </p:nvSpPr>
        <p:spPr bwMode="auto">
          <a:xfrm>
            <a:off x="663575" y="4492625"/>
            <a:ext cx="75184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98525">
              <a:tabLst>
                <a:tab pos="18129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898525">
              <a:tabLst>
                <a:tab pos="18129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898525">
              <a:tabLst>
                <a:tab pos="18129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898525">
              <a:tabLst>
                <a:tab pos="18129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898525">
              <a:tabLst>
                <a:tab pos="18129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898525" fontAlgn="base">
              <a:spcBef>
                <a:spcPct val="0"/>
              </a:spcBef>
              <a:spcAft>
                <a:spcPct val="0"/>
              </a:spcAft>
              <a:tabLst>
                <a:tab pos="18129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898525" fontAlgn="base">
              <a:spcBef>
                <a:spcPct val="0"/>
              </a:spcBef>
              <a:spcAft>
                <a:spcPct val="0"/>
              </a:spcAft>
              <a:tabLst>
                <a:tab pos="18129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898525" fontAlgn="base">
              <a:spcBef>
                <a:spcPct val="0"/>
              </a:spcBef>
              <a:spcAft>
                <a:spcPct val="0"/>
              </a:spcAft>
              <a:tabLst>
                <a:tab pos="18129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898525" fontAlgn="base">
              <a:spcBef>
                <a:spcPct val="0"/>
              </a:spcBef>
              <a:spcAft>
                <a:spcPct val="0"/>
              </a:spcAft>
              <a:tabLst>
                <a:tab pos="18129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kumimoji="0" lang="de-CH" altLang="de-DE" sz="1800">
                <a:latin typeface="Arial" panose="020B0604020202020204" pitchFamily="34" charset="0"/>
              </a:rPr>
              <a:t>Eigengut:  	In die Ehe eingebrachte Vermögenswerte / 	Erbschaften / Schenkungen </a:t>
            </a:r>
            <a:r>
              <a:rPr kumimoji="0" lang="de-CH" altLang="de-DE" sz="1400">
                <a:latin typeface="Arial" panose="020B0604020202020204" pitchFamily="34" charset="0"/>
              </a:rPr>
              <a:t>etc.</a:t>
            </a:r>
            <a:r>
              <a:rPr kumimoji="0" lang="de-CH" altLang="de-DE" sz="1800">
                <a:latin typeface="Arial" panose="020B0604020202020204" pitchFamily="34" charset="0"/>
              </a:rPr>
              <a:t> </a:t>
            </a:r>
            <a:r>
              <a:rPr kumimoji="0" lang="de-CH" altLang="de-DE" sz="1400">
                <a:latin typeface="Arial" panose="020B0604020202020204" pitchFamily="34" charset="0"/>
              </a:rPr>
              <a:t>(vgl. ZGB 198 ff.)</a:t>
            </a:r>
          </a:p>
          <a:p>
            <a:pPr eaLnBrk="0" hangingPunct="0"/>
            <a:endParaRPr kumimoji="0" lang="de-CH" altLang="de-DE" sz="1800">
              <a:latin typeface="Arial" panose="020B0604020202020204" pitchFamily="34" charset="0"/>
            </a:endParaRPr>
          </a:p>
          <a:p>
            <a:pPr eaLnBrk="0" hangingPunct="0"/>
            <a:r>
              <a:rPr kumimoji="0" lang="de-CH" altLang="de-DE" sz="1800">
                <a:latin typeface="Arial" panose="020B0604020202020204" pitchFamily="34" charset="0"/>
              </a:rPr>
              <a:t>Errungenschaft:	Während der Dauer der Ehe erarbeitetes Vermögen /  </a:t>
            </a:r>
          </a:p>
          <a:p>
            <a:pPr eaLnBrk="0" hangingPunct="0"/>
            <a:r>
              <a:rPr kumimoji="0" lang="de-CH" altLang="de-DE" sz="1800">
                <a:latin typeface="Arial" panose="020B0604020202020204" pitchFamily="34" charset="0"/>
              </a:rPr>
              <a:t>                     	Erträge aus Eigengut </a:t>
            </a:r>
            <a:r>
              <a:rPr kumimoji="0" lang="de-CH" altLang="de-DE" sz="1400">
                <a:latin typeface="Arial" panose="020B0604020202020204" pitchFamily="34" charset="0"/>
              </a:rPr>
              <a:t>etc.</a:t>
            </a:r>
            <a:r>
              <a:rPr kumimoji="0" lang="de-CH" altLang="de-DE" sz="1800">
                <a:latin typeface="Arial" panose="020B0604020202020204" pitchFamily="34" charset="0"/>
              </a:rPr>
              <a:t> </a:t>
            </a:r>
            <a:r>
              <a:rPr kumimoji="0" lang="de-CH" altLang="de-DE" sz="1400">
                <a:latin typeface="Arial" panose="020B0604020202020204" pitchFamily="34" charset="0"/>
              </a:rPr>
              <a:t>(vgl. ZGB 197)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59763" cy="623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CH" altLang="de-DE" sz="2000" b="1" u="sng"/>
              <a:t>Errungenschaftsbeteiligung:</a:t>
            </a:r>
            <a:br>
              <a:rPr lang="de-CH" altLang="de-DE" sz="2000" b="1" u="sng"/>
            </a:br>
            <a:br>
              <a:rPr lang="de-CH" altLang="de-DE" sz="2000" b="1" u="sng"/>
            </a:br>
            <a:r>
              <a:rPr lang="de-CH" altLang="de-DE" sz="2000" i="1"/>
              <a:t>Auflösung des Güterstandes: Die Beteiligung aus Güterrecht nach Gesetz </a:t>
            </a:r>
            <a:r>
              <a:rPr lang="de-CH" altLang="de-DE" sz="1400" i="1"/>
              <a:t>(ZGB 215)</a:t>
            </a:r>
            <a:endParaRPr lang="de-CH" altLang="de-DE" sz="1400" b="1" i="1" u="sng"/>
          </a:p>
        </p:txBody>
      </p:sp>
      <p:sp>
        <p:nvSpPr>
          <p:cNvPr id="137219" name="Rectangle 3"/>
          <p:cNvSpPr>
            <a:spLocks noChangeArrowheads="1"/>
          </p:cNvSpPr>
          <p:nvPr/>
        </p:nvSpPr>
        <p:spPr bwMode="auto">
          <a:xfrm>
            <a:off x="1905000" y="2598738"/>
            <a:ext cx="900113" cy="14049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2971800" y="2600325"/>
            <a:ext cx="1403350" cy="14049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7221" name="Rectangle 5"/>
          <p:cNvSpPr>
            <a:spLocks noChangeArrowheads="1"/>
          </p:cNvSpPr>
          <p:nvPr/>
        </p:nvSpPr>
        <p:spPr bwMode="auto">
          <a:xfrm>
            <a:off x="4876800" y="2595563"/>
            <a:ext cx="1403350" cy="1403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7222" name="Rectangle 6"/>
          <p:cNvSpPr>
            <a:spLocks noChangeArrowheads="1"/>
          </p:cNvSpPr>
          <p:nvPr/>
        </p:nvSpPr>
        <p:spPr bwMode="auto">
          <a:xfrm>
            <a:off x="6443663" y="2598738"/>
            <a:ext cx="936625" cy="1404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7223" name="Text Box 7"/>
          <p:cNvSpPr txBox="1">
            <a:spLocks noChangeArrowheads="1"/>
          </p:cNvSpPr>
          <p:nvPr/>
        </p:nvSpPr>
        <p:spPr bwMode="auto">
          <a:xfrm>
            <a:off x="1692275" y="2060575"/>
            <a:ext cx="572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/>
              <a:t>  Eigengut   Errungensch.        Errungensch.   Eigengut</a:t>
            </a:r>
          </a:p>
        </p:txBody>
      </p:sp>
      <p:sp>
        <p:nvSpPr>
          <p:cNvPr id="137224" name="Line 8"/>
          <p:cNvSpPr>
            <a:spLocks noChangeShapeType="1"/>
          </p:cNvSpPr>
          <p:nvPr/>
        </p:nvSpPr>
        <p:spPr bwMode="auto">
          <a:xfrm>
            <a:off x="4643438" y="1557338"/>
            <a:ext cx="0" cy="3203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7225" name="Text Box 9"/>
          <p:cNvSpPr txBox="1">
            <a:spLocks noChangeArrowheads="1"/>
          </p:cNvSpPr>
          <p:nvPr/>
        </p:nvSpPr>
        <p:spPr bwMode="auto">
          <a:xfrm>
            <a:off x="1809750" y="1462088"/>
            <a:ext cx="1162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Ehemann</a:t>
            </a:r>
          </a:p>
        </p:txBody>
      </p:sp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6446838" y="1450975"/>
            <a:ext cx="984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Ehefrau</a:t>
            </a:r>
          </a:p>
        </p:txBody>
      </p:sp>
      <p:sp>
        <p:nvSpPr>
          <p:cNvPr id="137228" name="AutoShape 12"/>
          <p:cNvSpPr>
            <a:spLocks noChangeArrowheads="1"/>
          </p:cNvSpPr>
          <p:nvPr/>
        </p:nvSpPr>
        <p:spPr bwMode="auto">
          <a:xfrm>
            <a:off x="2971800" y="2603500"/>
            <a:ext cx="1403350" cy="140335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7229" name="AutoShape 13"/>
          <p:cNvSpPr>
            <a:spLocks noChangeArrowheads="1"/>
          </p:cNvSpPr>
          <p:nvPr/>
        </p:nvSpPr>
        <p:spPr bwMode="auto">
          <a:xfrm rot="10800000">
            <a:off x="4875213" y="2593975"/>
            <a:ext cx="1403350" cy="1404938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7233" name="AutoShape 17"/>
          <p:cNvSpPr>
            <a:spLocks noChangeArrowheads="1"/>
          </p:cNvSpPr>
          <p:nvPr/>
        </p:nvSpPr>
        <p:spPr bwMode="auto">
          <a:xfrm>
            <a:off x="3552825" y="4149725"/>
            <a:ext cx="2305050" cy="395288"/>
          </a:xfrm>
          <a:prstGeom prst="curvedUpArrow">
            <a:avLst>
              <a:gd name="adj1" fmla="val 116626"/>
              <a:gd name="adj2" fmla="val 23325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7234" name="AutoShape 18"/>
          <p:cNvSpPr>
            <a:spLocks noChangeArrowheads="1"/>
          </p:cNvSpPr>
          <p:nvPr/>
        </p:nvSpPr>
        <p:spPr bwMode="auto">
          <a:xfrm rot="10800000">
            <a:off x="3398838" y="1700213"/>
            <a:ext cx="2305050" cy="395287"/>
          </a:xfrm>
          <a:prstGeom prst="curvedUpArrow">
            <a:avLst>
              <a:gd name="adj1" fmla="val 116627"/>
              <a:gd name="adj2" fmla="val 23325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7235" name="Text Box 19"/>
          <p:cNvSpPr txBox="1">
            <a:spLocks noChangeArrowheads="1"/>
          </p:cNvSpPr>
          <p:nvPr/>
        </p:nvSpPr>
        <p:spPr bwMode="auto">
          <a:xfrm>
            <a:off x="1095375" y="5080000"/>
            <a:ext cx="70961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kumimoji="0" lang="de-CH" altLang="de-DE"/>
              <a:t>Gegenseitige hälftige Beteiligung am Vorschlag, nicht aber an einem Rückschlag. Der Vorschlag ist die Errungenschaft unter Anrechnung von Ersatzforderungen, Schulden usw. </a:t>
            </a:r>
            <a:r>
              <a:rPr kumimoji="0" lang="de-CH" altLang="de-DE" sz="1400"/>
              <a:t>(vgl. ZGB 210)</a:t>
            </a:r>
            <a:r>
              <a:rPr kumimoji="0" lang="de-CH" altLang="de-DE"/>
              <a:t>.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519113"/>
            <a:ext cx="7847012" cy="623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CH" altLang="de-DE" sz="2000" b="1" u="sng"/>
              <a:t>Errungenschaftsbeteiligung:</a:t>
            </a:r>
            <a:br>
              <a:rPr lang="de-CH" altLang="de-DE" sz="2000" b="1" u="sng"/>
            </a:br>
            <a:br>
              <a:rPr lang="de-CH" altLang="de-DE" sz="2000" b="1" u="sng"/>
            </a:br>
            <a:r>
              <a:rPr lang="de-CH" altLang="de-DE" sz="2000" i="1"/>
              <a:t>Beteiligung aus Güterrecht, mit ehevertraglicher Vorschlags-zuweisung bei Versterben eines Ehegatten </a:t>
            </a:r>
            <a:r>
              <a:rPr lang="de-CH" altLang="de-DE" sz="1400" i="1"/>
              <a:t>(vgl. ZGB 216)</a:t>
            </a:r>
          </a:p>
        </p:txBody>
      </p:sp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1981200" y="2597150"/>
            <a:ext cx="919163" cy="1404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3008313" y="2597150"/>
            <a:ext cx="1404937" cy="1404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6392863" y="2597150"/>
            <a:ext cx="936625" cy="14049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1692275" y="2060575"/>
            <a:ext cx="572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/>
              <a:t>   Eigengut   Errungensch.       Errungensch.   Eigengut</a:t>
            </a:r>
          </a:p>
        </p:txBody>
      </p:sp>
      <p:sp>
        <p:nvSpPr>
          <p:cNvPr id="138248" name="Line 8"/>
          <p:cNvSpPr>
            <a:spLocks noChangeShapeType="1"/>
          </p:cNvSpPr>
          <p:nvPr/>
        </p:nvSpPr>
        <p:spPr bwMode="auto">
          <a:xfrm>
            <a:off x="4643438" y="1557338"/>
            <a:ext cx="0" cy="2484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8249" name="Text Box 9"/>
          <p:cNvSpPr txBox="1">
            <a:spLocks noChangeArrowheads="1"/>
          </p:cNvSpPr>
          <p:nvPr/>
        </p:nvSpPr>
        <p:spPr bwMode="auto">
          <a:xfrm>
            <a:off x="1885950" y="1614488"/>
            <a:ext cx="1162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Ehemann</a:t>
            </a:r>
          </a:p>
        </p:txBody>
      </p: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6324600" y="1614488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Ehefrau </a:t>
            </a:r>
            <a:r>
              <a:rPr kumimoji="0" lang="de-CH" altLang="de-DE" u="sng">
                <a:cs typeface="Arial" panose="020B0604020202020204" pitchFamily="34" charset="0"/>
              </a:rPr>
              <a:t>†</a:t>
            </a:r>
            <a:endParaRPr kumimoji="0" lang="de-CH" altLang="de-DE" u="sng"/>
          </a:p>
        </p:txBody>
      </p:sp>
      <p:sp>
        <p:nvSpPr>
          <p:cNvPr id="138254" name="AutoShape 14"/>
          <p:cNvSpPr>
            <a:spLocks/>
          </p:cNvSpPr>
          <p:nvPr/>
        </p:nvSpPr>
        <p:spPr bwMode="auto">
          <a:xfrm rot="16200000">
            <a:off x="4006850" y="2159000"/>
            <a:ext cx="215900" cy="4267200"/>
          </a:xfrm>
          <a:prstGeom prst="leftBrace">
            <a:avLst>
              <a:gd name="adj1" fmla="val 16470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8255" name="AutoShape 15"/>
          <p:cNvSpPr>
            <a:spLocks/>
          </p:cNvSpPr>
          <p:nvPr/>
        </p:nvSpPr>
        <p:spPr bwMode="auto">
          <a:xfrm rot="16200000">
            <a:off x="6750050" y="3835400"/>
            <a:ext cx="215900" cy="914400"/>
          </a:xfrm>
          <a:prstGeom prst="leftBrace">
            <a:avLst>
              <a:gd name="adj1" fmla="val 3529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8256" name="Text Box 16"/>
          <p:cNvSpPr txBox="1">
            <a:spLocks noChangeArrowheads="1"/>
          </p:cNvSpPr>
          <p:nvPr/>
        </p:nvSpPr>
        <p:spPr bwMode="auto">
          <a:xfrm>
            <a:off x="2057400" y="4498975"/>
            <a:ext cx="404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/>
              <a:t>Zuweisung an überlebenden Ehegatte</a:t>
            </a:r>
          </a:p>
        </p:txBody>
      </p:sp>
      <p:sp>
        <p:nvSpPr>
          <p:cNvPr id="138257" name="Text Box 17"/>
          <p:cNvSpPr txBox="1">
            <a:spLocks noChangeArrowheads="1"/>
          </p:cNvSpPr>
          <p:nvPr/>
        </p:nvSpPr>
        <p:spPr bwMode="auto">
          <a:xfrm>
            <a:off x="6316663" y="4492625"/>
            <a:ext cx="2370137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kumimoji="0" lang="de-CH" altLang="de-DE"/>
              <a:t>Fällt in den Nachlass</a:t>
            </a:r>
          </a:p>
          <a:p>
            <a:pPr eaLnBrk="0" hangingPunct="0"/>
            <a:r>
              <a:rPr kumimoji="0" lang="de-CH" altLang="de-DE" sz="1400"/>
              <a:t>(daran ist Ehemann erbrechtlich auch beteiligt)</a:t>
            </a:r>
          </a:p>
        </p:txBody>
      </p:sp>
      <p:sp>
        <p:nvSpPr>
          <p:cNvPr id="138258" name="Text Box 18"/>
          <p:cNvSpPr txBox="1">
            <a:spLocks noChangeArrowheads="1"/>
          </p:cNvSpPr>
          <p:nvPr/>
        </p:nvSpPr>
        <p:spPr bwMode="auto">
          <a:xfrm>
            <a:off x="638175" y="5562600"/>
            <a:ext cx="7842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/>
              <a:t>Es muss jedoch beachtet werden, dass solche Vorschlagszuweisungen die </a:t>
            </a:r>
          </a:p>
          <a:p>
            <a:pPr eaLnBrk="0" hangingPunct="0"/>
            <a:r>
              <a:rPr kumimoji="0" lang="de-CH" altLang="de-DE"/>
              <a:t>Pflichtteilsansprüche von nichtgemeinsamen Kindern und deren Nach-</a:t>
            </a:r>
          </a:p>
          <a:p>
            <a:pPr eaLnBrk="0" hangingPunct="0"/>
            <a:r>
              <a:rPr kumimoji="0" lang="de-CH" altLang="de-DE"/>
              <a:t>kommen nicht beeinträchtigen dürfen </a:t>
            </a:r>
            <a:r>
              <a:rPr kumimoji="0" lang="de-CH" altLang="de-DE" sz="1400"/>
              <a:t>(vgl. ZGB 216 Abs. 2)</a:t>
            </a:r>
            <a:r>
              <a:rPr kumimoji="0" lang="de-CH" altLang="de-DE"/>
              <a:t>.</a:t>
            </a:r>
          </a:p>
        </p:txBody>
      </p:sp>
      <p:sp>
        <p:nvSpPr>
          <p:cNvPr id="138259" name="Rectangle 19"/>
          <p:cNvSpPr>
            <a:spLocks noChangeArrowheads="1"/>
          </p:cNvSpPr>
          <p:nvPr/>
        </p:nvSpPr>
        <p:spPr bwMode="auto">
          <a:xfrm>
            <a:off x="4876800" y="2593975"/>
            <a:ext cx="1371600" cy="1404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chulung">
  <a:themeElements>
    <a:clrScheme name="Schulung 2">
      <a:dk1>
        <a:srgbClr val="000000"/>
      </a:dk1>
      <a:lt1>
        <a:srgbClr val="FFFFFF"/>
      </a:lt1>
      <a:dk2>
        <a:srgbClr val="000000"/>
      </a:dk2>
      <a:lt2>
        <a:srgbClr val="CCECFF"/>
      </a:lt2>
      <a:accent1>
        <a:srgbClr val="6699FF"/>
      </a:accent1>
      <a:accent2>
        <a:srgbClr val="00CCCC"/>
      </a:accent2>
      <a:accent3>
        <a:srgbClr val="FFFFFF"/>
      </a:accent3>
      <a:accent4>
        <a:srgbClr val="000000"/>
      </a:accent4>
      <a:accent5>
        <a:srgbClr val="B8CAFF"/>
      </a:accent5>
      <a:accent6>
        <a:srgbClr val="00B9B9"/>
      </a:accent6>
      <a:hlink>
        <a:srgbClr val="CC99FF"/>
      </a:hlink>
      <a:folHlink>
        <a:srgbClr val="66CCFF"/>
      </a:folHlink>
    </a:clrScheme>
    <a:fontScheme name="Schulu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chulu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u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u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u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u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113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Times New Roman</vt:lpstr>
      <vt:lpstr>Arial</vt:lpstr>
      <vt:lpstr>Schulung</vt:lpstr>
      <vt:lpstr>Errungenschaftsbeteiligung: Situation während der Ehe</vt:lpstr>
      <vt:lpstr>Errungenschaftsbeteiligung:  Auflösung des Güterstandes: Die Beteiligung aus Güterrecht nach Gesetz (ZGB 215)</vt:lpstr>
      <vt:lpstr>Errungenschaftsbeteiligung:  Beteiligung aus Güterrecht, mit ehevertraglicher Vorschlags-zuweisung bei Versterben eines Ehegatten (vgl. ZGB 216)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mnaegeli</dc:creator>
  <cp:lastModifiedBy>mnaegeli</cp:lastModifiedBy>
  <cp:revision>43</cp:revision>
  <cp:lastPrinted>1601-01-01T00:00:00Z</cp:lastPrinted>
  <dcterms:created xsi:type="dcterms:W3CDTF">1601-01-01T00:00:00Z</dcterms:created>
  <dcterms:modified xsi:type="dcterms:W3CDTF">2016-05-16T12:44:10Z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  <property fmtid="{D5CDD505-2E9C-101B-9397-08002B2CF9AE}" pid="3" name="LCID">
    <vt:i4>1031</vt:i4>
  </property>
</Properties>
</file>