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5"/>
  </p:notesMasterIdLst>
  <p:handoutMasterIdLst>
    <p:handoutMasterId r:id="rId6"/>
  </p:handoutMasterIdLst>
  <p:sldIdLst>
    <p:sldId id="315" r:id="rId2"/>
    <p:sldId id="317" r:id="rId3"/>
    <p:sldId id="316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24">
          <p15:clr>
            <a:srgbClr val="A4A3A4"/>
          </p15:clr>
        </p15:guide>
        <p15:guide id="2" pos="321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99CCFF"/>
    <a:srgbClr val="33CC33"/>
    <a:srgbClr val="FFFF00"/>
    <a:srgbClr val="008000"/>
    <a:srgbClr val="00CC00"/>
    <a:srgbClr val="FFFFCC"/>
    <a:srgbClr val="FFFF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09" autoAdjust="0"/>
    <p:restoredTop sz="94660"/>
  </p:normalViewPr>
  <p:slideViewPr>
    <p:cSldViewPr>
      <p:cViewPr varScale="1">
        <p:scale>
          <a:sx n="63" d="100"/>
          <a:sy n="63" d="100"/>
        </p:scale>
        <p:origin x="538" y="62"/>
      </p:cViewPr>
      <p:guideLst>
        <p:guide orient="horz" pos="1824"/>
        <p:guide pos="32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43" d="100"/>
          <a:sy n="43" d="100"/>
        </p:scale>
        <p:origin x="-1428" y="-9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91AE8D1-9A7B-4D42-9B3F-04F8BF8E1BD2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17411" name="Rectangle 2051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3076" name="Rectangle 205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205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 noProof="0"/>
              <a:t>Hier klicken, um Master-Textformat zu bearbeiten</a:t>
            </a:r>
          </a:p>
          <a:p>
            <a:pPr lvl="1"/>
            <a:r>
              <a:rPr lang="de-DE" altLang="en-US" noProof="0"/>
              <a:t>Zweite Ebene</a:t>
            </a:r>
          </a:p>
          <a:p>
            <a:pPr lvl="2"/>
            <a:r>
              <a:rPr lang="de-DE" altLang="en-US" noProof="0"/>
              <a:t>Dritte Ebene</a:t>
            </a:r>
          </a:p>
          <a:p>
            <a:pPr lvl="3"/>
            <a:r>
              <a:rPr lang="de-DE" altLang="en-US" noProof="0"/>
              <a:t>Vierte Ebene</a:t>
            </a:r>
          </a:p>
          <a:p>
            <a:pPr lvl="4"/>
            <a:r>
              <a:rPr lang="de-DE" altLang="en-US" noProof="0"/>
              <a:t>Fünfte Ebene</a:t>
            </a:r>
          </a:p>
        </p:txBody>
      </p:sp>
      <p:sp>
        <p:nvSpPr>
          <p:cNvPr id="17414" name="Rectangle 205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17415" name="Rectangle 205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0339A4F-02A5-42EA-9FFE-F5644F8A8115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7758113" y="1463675"/>
            <a:ext cx="16902113" cy="10795000"/>
            <a:chOff x="-4887" y="922"/>
            <a:chExt cx="10647" cy="6800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4887" y="922"/>
              <a:ext cx="8474" cy="6800"/>
            </a:xfrm>
            <a:custGeom>
              <a:avLst/>
              <a:gdLst>
                <a:gd name="T0" fmla="*/ 1662 w 43200"/>
                <a:gd name="T1" fmla="*/ 535 h 43200"/>
                <a:gd name="T2" fmla="*/ 961 w 43200"/>
                <a:gd name="T3" fmla="*/ 7 h 43200"/>
                <a:gd name="T4" fmla="*/ 831 w 43200"/>
                <a:gd name="T5" fmla="*/ 535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0"/>
                    <a:pt x="23861" y="88"/>
                    <a:pt x="24979" y="265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0"/>
                    <a:pt x="23861" y="88"/>
                    <a:pt x="24979" y="265"/>
                  </a:cubicBezTo>
                  <a:lnTo>
                    <a:pt x="21600" y="21600"/>
                  </a:lnTo>
                  <a:lnTo>
                    <a:pt x="432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/>
            </a:p>
          </p:txBody>
        </p:sp>
      </p:grpSp>
      <p:sp>
        <p:nvSpPr>
          <p:cNvPr id="162821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3716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de-DE" altLang="en-US" noProof="0"/>
              <a:t>Hier klicken, um Master-</a:t>
            </a:r>
            <a:br>
              <a:rPr lang="de-DE" altLang="en-US" noProof="0"/>
            </a:br>
            <a:r>
              <a:rPr lang="de-DE" altLang="en-US" noProof="0"/>
              <a:t>Titelformat zu bearbeiten</a:t>
            </a:r>
          </a:p>
        </p:txBody>
      </p:sp>
      <p:sp>
        <p:nvSpPr>
          <p:cNvPr id="162822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895600" y="2286000"/>
            <a:ext cx="6248400" cy="1038225"/>
          </a:xfrm>
        </p:spPr>
        <p:txBody>
          <a:bodyPr lIns="92075" rIns="92075"/>
          <a:lstStyle>
            <a:lvl1pPr marL="0" indent="0" algn="ctr">
              <a:buFont typeface="Times New Roman" panose="02020603050405020304" pitchFamily="18" charset="0"/>
              <a:buNone/>
              <a:defRPr/>
            </a:lvl1pPr>
          </a:lstStyle>
          <a:p>
            <a:pPr lvl="0"/>
            <a:r>
              <a:rPr lang="de-DE" altLang="en-US" noProof="0"/>
              <a:t>Hier klickem, um Master-</a:t>
            </a:r>
          </a:p>
          <a:p>
            <a:pPr lvl="0"/>
            <a:r>
              <a:rPr lang="de-DE" altLang="en-US" noProof="0"/>
              <a:t>Untertitelformat zu bearbeiten</a:t>
            </a:r>
          </a:p>
          <a:p>
            <a:pPr lvl="0"/>
            <a:endParaRPr lang="de-DE" altLang="en-US" noProof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1295400" y="6365875"/>
            <a:ext cx="426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Ch. Rengel, Notar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>
                <a:latin typeface="+mn-lt"/>
              </a:defRPr>
            </a:lvl2pPr>
          </a:lstStyle>
          <a:p>
            <a:pPr lvl="1">
              <a:defRPr/>
            </a:pPr>
            <a:fld id="{26661573-45F6-482B-A88A-3530F0940577}" type="slidenum">
              <a:rPr lang="de-DE" altLang="en-US"/>
              <a:pPr lvl="1">
                <a:defRPr/>
              </a:pPr>
              <a:t>‹Nr.›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920638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Ch. Rengel, Notar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A162AABB-C10E-493B-9D98-B9878D57C895}" type="slidenum">
              <a:rPr lang="de-DE" altLang="en-US"/>
              <a:pPr lvl="1">
                <a:defRPr/>
              </a:pPr>
              <a:t>‹Nr.›</a:t>
            </a:fld>
            <a:endParaRPr lang="de-DE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26206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609600"/>
            <a:ext cx="20193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2625" y="609600"/>
            <a:ext cx="5908675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Ch. Rengel, Notar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117E1B0F-9A71-4291-901F-CC150A0478B6}" type="slidenum">
              <a:rPr lang="de-DE" altLang="en-US"/>
              <a:pPr lvl="1">
                <a:defRPr/>
              </a:pPr>
              <a:t>‹Nr.›</a:t>
            </a:fld>
            <a:endParaRPr lang="de-DE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1133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Ch. Rengel, Notar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F52A8396-63D0-42DB-98E1-05EF95788E26}" type="slidenum">
              <a:rPr lang="de-DE" altLang="en-US"/>
              <a:pPr lvl="1">
                <a:defRPr/>
              </a:pPr>
              <a:t>‹Nr.›</a:t>
            </a:fld>
            <a:endParaRPr lang="de-DE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09922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Ch. Rengel, Notar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8129EAE4-ECEA-4327-A9B5-8DE19BADBFA4}" type="slidenum">
              <a:rPr lang="de-DE" altLang="en-US"/>
              <a:pPr lvl="1">
                <a:defRPr/>
              </a:pPr>
              <a:t>‹Nr.›</a:t>
            </a:fld>
            <a:endParaRPr lang="de-DE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21894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2625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Ch. Rengel, Notar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AC7877B3-2E4E-4035-A8AE-D302DDDC827F}" type="slidenum">
              <a:rPr lang="de-DE" altLang="en-US"/>
              <a:pPr lvl="1">
                <a:defRPr/>
              </a:pPr>
              <a:t>‹Nr.›</a:t>
            </a:fld>
            <a:endParaRPr lang="de-DE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04068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Ch. Rengel, Notar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9FD96FE9-14F9-4FE8-A30E-F378E7B2756F}" type="slidenum">
              <a:rPr lang="de-DE" altLang="en-US"/>
              <a:pPr lvl="1">
                <a:defRPr/>
              </a:pPr>
              <a:t>‹Nr.›</a:t>
            </a:fld>
            <a:endParaRPr lang="de-DE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4636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Ch. Rengel, Notar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5DE5C53C-4AE8-46E3-9126-E6FBFFAD6E37}" type="slidenum">
              <a:rPr lang="de-DE" altLang="en-US"/>
              <a:pPr lvl="1">
                <a:defRPr/>
              </a:pPr>
              <a:t>‹Nr.›</a:t>
            </a:fld>
            <a:endParaRPr lang="de-DE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05447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Ch. Rengel, Notar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26343776-F905-4C3C-8087-1D72AFEA30E2}" type="slidenum">
              <a:rPr lang="de-DE" altLang="en-US"/>
              <a:pPr lvl="1">
                <a:defRPr/>
              </a:pPr>
              <a:t>‹Nr.›</a:t>
            </a:fld>
            <a:endParaRPr lang="de-DE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1054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Ch. Rengel, Notar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941C6D6F-0DF9-4883-A6B9-A51F2D4686F7}" type="slidenum">
              <a:rPr lang="de-DE" altLang="en-US"/>
              <a:pPr lvl="1">
                <a:defRPr/>
              </a:pPr>
              <a:t>‹Nr.›</a:t>
            </a:fld>
            <a:endParaRPr lang="de-DE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17779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Ch. Rengel, Notar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794CCC9D-D7C0-4E7D-8E13-B9811C9B2EF9}" type="slidenum">
              <a:rPr lang="de-DE" altLang="en-US"/>
              <a:pPr lvl="1">
                <a:defRPr/>
              </a:pPr>
              <a:t>‹Nr.›</a:t>
            </a:fld>
            <a:endParaRPr lang="de-DE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83980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609600"/>
            <a:ext cx="80803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Hier klicken, um Master-Titelformat zu bearbeiten</a:t>
            </a:r>
          </a:p>
        </p:txBody>
      </p:sp>
      <p:sp>
        <p:nvSpPr>
          <p:cNvPr id="10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Hier klicken, um Master-Textformat zu bearbeiten</a:t>
            </a:r>
          </a:p>
          <a:p>
            <a:pPr lvl="1"/>
            <a:r>
              <a:rPr lang="de-DE" altLang="en-US"/>
              <a:t>Zweite Ebene</a:t>
            </a:r>
          </a:p>
          <a:p>
            <a:pPr lvl="2"/>
            <a:r>
              <a:rPr lang="de-DE" altLang="en-US"/>
              <a:t>Dritte Ebene</a:t>
            </a:r>
          </a:p>
          <a:p>
            <a:pPr lvl="3"/>
            <a:r>
              <a:rPr lang="de-DE" altLang="en-US"/>
              <a:t>Vierte Ebene</a:t>
            </a:r>
          </a:p>
          <a:p>
            <a:pPr lvl="4"/>
            <a:r>
              <a:rPr lang="de-DE" altLang="en-US"/>
              <a:t>Fünfte Ebene</a:t>
            </a:r>
          </a:p>
        </p:txBody>
      </p:sp>
      <p:sp>
        <p:nvSpPr>
          <p:cNvPr id="16179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15188" y="6442075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16180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2625" y="6365875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+mn-lt"/>
              </a:defRPr>
            </a:lvl1pPr>
          </a:lstStyle>
          <a:p>
            <a:pPr>
              <a:defRPr/>
            </a:pPr>
            <a:r>
              <a:rPr lang="de-DE" altLang="en-US"/>
              <a:t>Ch. Rengel, Notar</a:t>
            </a:r>
          </a:p>
        </p:txBody>
      </p:sp>
      <p:sp>
        <p:nvSpPr>
          <p:cNvPr id="16180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9313" y="6148388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0" rIns="92075" bIns="0" numCol="1" anchor="b" anchorCtr="0" compatLnSpc="1">
            <a:prstTxWarp prst="textNoShape">
              <a:avLst/>
            </a:prstTxWarp>
          </a:bodyPr>
          <a:lstStyle>
            <a:lvl2pPr lvl="1" algn="r" eaLnBrk="1" hangingPunct="1">
              <a:defRPr kumimoji="0" sz="1400"/>
            </a:lvl2pPr>
          </a:lstStyle>
          <a:p>
            <a:pPr lvl="1">
              <a:defRPr/>
            </a:pPr>
            <a:fld id="{4829DCB1-612F-4E37-957D-27403612BD4E}" type="slidenum">
              <a:rPr lang="de-DE" altLang="en-US"/>
              <a:pPr lvl="1">
                <a:defRPr/>
              </a:pPr>
              <a:t>‹Nr.›</a:t>
            </a:fld>
            <a:endParaRPr lang="de-DE" alt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Times New Roman" panose="02020603050405020304" pitchFamily="18" charset="0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CCFF"/>
        </a:buClr>
        <a:buSzPct val="65000"/>
        <a:buFont typeface="Times New Roman" panose="02020603050405020304" pitchFamily="18" charset="0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9750" y="258763"/>
            <a:ext cx="8101013" cy="731837"/>
          </a:xfrm>
        </p:spPr>
        <p:txBody>
          <a:bodyPr/>
          <a:lstStyle/>
          <a:p>
            <a:pPr eaLnBrk="1" hangingPunct="1">
              <a:lnSpc>
                <a:spcPct val="110000"/>
              </a:lnSpc>
              <a:defRPr/>
            </a:pPr>
            <a:r>
              <a:rPr lang="de-CH" altLang="en-US" sz="2400"/>
              <a:t>Die gesetzliche Erbfolgeregelung</a:t>
            </a:r>
            <a:br>
              <a:rPr lang="de-CH" altLang="en-US" sz="2400"/>
            </a:br>
            <a:r>
              <a:rPr lang="de-CH" altLang="en-US" sz="1600"/>
              <a:t>Sind in einer Parentel keine Erbberechtigte vorhanden, fällt die </a:t>
            </a:r>
            <a:br>
              <a:rPr lang="de-CH" altLang="en-US" sz="1600"/>
            </a:br>
            <a:r>
              <a:rPr lang="de-CH" altLang="en-US" sz="1600"/>
              <a:t>Erbschaft an die nächste Parentel.</a:t>
            </a:r>
            <a:endParaRPr lang="de-CH" altLang="en-US" sz="2400"/>
          </a:p>
        </p:txBody>
      </p:sp>
      <p:sp>
        <p:nvSpPr>
          <p:cNvPr id="5123" name="Oval 1029"/>
          <p:cNvSpPr>
            <a:spLocks noChangeArrowheads="1"/>
          </p:cNvSpPr>
          <p:nvPr/>
        </p:nvSpPr>
        <p:spPr bwMode="auto">
          <a:xfrm>
            <a:off x="4470400" y="3763963"/>
            <a:ext cx="387350" cy="39211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24" name="Line 1030"/>
          <p:cNvSpPr>
            <a:spLocks noChangeShapeType="1"/>
          </p:cNvSpPr>
          <p:nvPr/>
        </p:nvSpPr>
        <p:spPr bwMode="auto">
          <a:xfrm flipH="1">
            <a:off x="46482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25" name="Oval 1032"/>
          <p:cNvSpPr>
            <a:spLocks noChangeArrowheads="1"/>
          </p:cNvSpPr>
          <p:nvPr/>
        </p:nvSpPr>
        <p:spPr bwMode="auto">
          <a:xfrm>
            <a:off x="4470400" y="4676775"/>
            <a:ext cx="387350" cy="39211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26" name="Line 1033"/>
          <p:cNvSpPr>
            <a:spLocks noChangeShapeType="1"/>
          </p:cNvSpPr>
          <p:nvPr/>
        </p:nvSpPr>
        <p:spPr bwMode="auto">
          <a:xfrm flipV="1">
            <a:off x="4648200" y="3276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27" name="Line 1034"/>
          <p:cNvSpPr>
            <a:spLocks noChangeShapeType="1"/>
          </p:cNvSpPr>
          <p:nvPr/>
        </p:nvSpPr>
        <p:spPr bwMode="auto">
          <a:xfrm>
            <a:off x="4391025" y="3203575"/>
            <a:ext cx="438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28" name="Oval 1037"/>
          <p:cNvSpPr>
            <a:spLocks noChangeArrowheads="1"/>
          </p:cNvSpPr>
          <p:nvPr/>
        </p:nvSpPr>
        <p:spPr bwMode="auto">
          <a:xfrm>
            <a:off x="4906963" y="2997200"/>
            <a:ext cx="388937" cy="3921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29" name="AutoShape 1038"/>
          <p:cNvSpPr>
            <a:spLocks noChangeArrowheads="1"/>
          </p:cNvSpPr>
          <p:nvPr/>
        </p:nvSpPr>
        <p:spPr bwMode="auto">
          <a:xfrm>
            <a:off x="3810000" y="2997200"/>
            <a:ext cx="485775" cy="3937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30" name="Line 1039"/>
          <p:cNvSpPr>
            <a:spLocks noChangeShapeType="1"/>
          </p:cNvSpPr>
          <p:nvPr/>
        </p:nvSpPr>
        <p:spPr bwMode="auto">
          <a:xfrm flipV="1">
            <a:off x="5105400" y="23622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31" name="Line 1040"/>
          <p:cNvSpPr>
            <a:spLocks noChangeShapeType="1"/>
          </p:cNvSpPr>
          <p:nvPr/>
        </p:nvSpPr>
        <p:spPr bwMode="auto">
          <a:xfrm flipH="1" flipV="1">
            <a:off x="3429000" y="2362200"/>
            <a:ext cx="63023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32" name="Line 1041"/>
          <p:cNvSpPr>
            <a:spLocks noChangeShapeType="1"/>
          </p:cNvSpPr>
          <p:nvPr/>
        </p:nvSpPr>
        <p:spPr bwMode="auto">
          <a:xfrm>
            <a:off x="5568950" y="2286000"/>
            <a:ext cx="4365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33" name="Oval 1042"/>
          <p:cNvSpPr>
            <a:spLocks noChangeArrowheads="1"/>
          </p:cNvSpPr>
          <p:nvPr/>
        </p:nvSpPr>
        <p:spPr bwMode="auto">
          <a:xfrm>
            <a:off x="6073775" y="2108200"/>
            <a:ext cx="388938" cy="3905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de-CH" altLang="en-US" sz="1800">
              <a:latin typeface="Arial" panose="020B0604020202020204" pitchFamily="34" charset="0"/>
            </a:endParaRPr>
          </a:p>
        </p:txBody>
      </p:sp>
      <p:sp>
        <p:nvSpPr>
          <p:cNvPr id="5134" name="AutoShape 1043"/>
          <p:cNvSpPr>
            <a:spLocks noChangeArrowheads="1"/>
          </p:cNvSpPr>
          <p:nvPr/>
        </p:nvSpPr>
        <p:spPr bwMode="auto">
          <a:xfrm>
            <a:off x="5100638" y="2108200"/>
            <a:ext cx="487362" cy="393700"/>
          </a:xfrm>
          <a:prstGeom prst="triangle">
            <a:avLst>
              <a:gd name="adj" fmla="val 50000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35" name="Line 1044"/>
          <p:cNvSpPr>
            <a:spLocks noChangeShapeType="1"/>
          </p:cNvSpPr>
          <p:nvPr/>
        </p:nvSpPr>
        <p:spPr bwMode="auto">
          <a:xfrm>
            <a:off x="3203575" y="2295525"/>
            <a:ext cx="438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36" name="Oval 1045"/>
          <p:cNvSpPr>
            <a:spLocks noChangeArrowheads="1"/>
          </p:cNvSpPr>
          <p:nvPr/>
        </p:nvSpPr>
        <p:spPr bwMode="auto">
          <a:xfrm>
            <a:off x="3690938" y="2108200"/>
            <a:ext cx="388937" cy="3905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37" name="AutoShape 1046"/>
          <p:cNvSpPr>
            <a:spLocks noChangeArrowheads="1"/>
          </p:cNvSpPr>
          <p:nvPr/>
        </p:nvSpPr>
        <p:spPr bwMode="auto">
          <a:xfrm>
            <a:off x="2716213" y="2108200"/>
            <a:ext cx="487362" cy="393700"/>
          </a:xfrm>
          <a:prstGeom prst="triangle">
            <a:avLst>
              <a:gd name="adj" fmla="val 50000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38" name="Line 1047"/>
          <p:cNvSpPr>
            <a:spLocks noChangeShapeType="1"/>
          </p:cNvSpPr>
          <p:nvPr/>
        </p:nvSpPr>
        <p:spPr bwMode="auto">
          <a:xfrm>
            <a:off x="5791200" y="23622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39" name="Oval 1048"/>
          <p:cNvSpPr>
            <a:spLocks noChangeArrowheads="1"/>
          </p:cNvSpPr>
          <p:nvPr/>
        </p:nvSpPr>
        <p:spPr bwMode="auto">
          <a:xfrm>
            <a:off x="6024563" y="2990850"/>
            <a:ext cx="388937" cy="390525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40" name="Line 1049"/>
          <p:cNvSpPr>
            <a:spLocks noChangeShapeType="1"/>
          </p:cNvSpPr>
          <p:nvPr/>
        </p:nvSpPr>
        <p:spPr bwMode="auto">
          <a:xfrm flipH="1">
            <a:off x="3810000" y="32766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41" name="Oval 1050"/>
          <p:cNvSpPr>
            <a:spLocks noChangeArrowheads="1"/>
          </p:cNvSpPr>
          <p:nvPr/>
        </p:nvSpPr>
        <p:spPr bwMode="auto">
          <a:xfrm>
            <a:off x="3592513" y="3763963"/>
            <a:ext cx="387350" cy="392112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42" name="Oval 1051"/>
          <p:cNvSpPr>
            <a:spLocks noChangeArrowheads="1"/>
          </p:cNvSpPr>
          <p:nvPr/>
        </p:nvSpPr>
        <p:spPr bwMode="auto">
          <a:xfrm>
            <a:off x="3592513" y="4676775"/>
            <a:ext cx="387350" cy="392113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43" name="Line 1052"/>
          <p:cNvSpPr>
            <a:spLocks noChangeShapeType="1"/>
          </p:cNvSpPr>
          <p:nvPr/>
        </p:nvSpPr>
        <p:spPr bwMode="auto">
          <a:xfrm flipH="1">
            <a:off x="38100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44" name="Oval 1053"/>
          <p:cNvSpPr>
            <a:spLocks noChangeArrowheads="1"/>
          </p:cNvSpPr>
          <p:nvPr/>
        </p:nvSpPr>
        <p:spPr bwMode="auto">
          <a:xfrm>
            <a:off x="6024563" y="3763963"/>
            <a:ext cx="388937" cy="392112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45" name="Oval 1054"/>
          <p:cNvSpPr>
            <a:spLocks noChangeArrowheads="1"/>
          </p:cNvSpPr>
          <p:nvPr/>
        </p:nvSpPr>
        <p:spPr bwMode="auto">
          <a:xfrm>
            <a:off x="6024563" y="4676775"/>
            <a:ext cx="388937" cy="392113"/>
          </a:xfrm>
          <a:prstGeom prst="ellipse">
            <a:avLst/>
          </a:prstGeom>
          <a:solidFill>
            <a:srgbClr val="99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46" name="Line 1055"/>
          <p:cNvSpPr>
            <a:spLocks noChangeShapeType="1"/>
          </p:cNvSpPr>
          <p:nvPr/>
        </p:nvSpPr>
        <p:spPr bwMode="auto">
          <a:xfrm flipH="1">
            <a:off x="6219825" y="4191000"/>
            <a:ext cx="0" cy="455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47" name="Line 1056"/>
          <p:cNvSpPr>
            <a:spLocks noChangeShapeType="1"/>
          </p:cNvSpPr>
          <p:nvPr/>
        </p:nvSpPr>
        <p:spPr bwMode="auto">
          <a:xfrm>
            <a:off x="6219825" y="3432175"/>
            <a:ext cx="0" cy="293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48" name="Line 1057"/>
          <p:cNvSpPr>
            <a:spLocks noChangeShapeType="1"/>
          </p:cNvSpPr>
          <p:nvPr/>
        </p:nvSpPr>
        <p:spPr bwMode="auto">
          <a:xfrm>
            <a:off x="4370388" y="3662363"/>
            <a:ext cx="576262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49" name="Line 1058"/>
          <p:cNvSpPr>
            <a:spLocks noChangeShapeType="1"/>
          </p:cNvSpPr>
          <p:nvPr/>
        </p:nvSpPr>
        <p:spPr bwMode="auto">
          <a:xfrm flipH="1">
            <a:off x="4371975" y="3678238"/>
            <a:ext cx="576263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50" name="Line 1059"/>
          <p:cNvSpPr>
            <a:spLocks noChangeShapeType="1"/>
          </p:cNvSpPr>
          <p:nvPr/>
        </p:nvSpPr>
        <p:spPr bwMode="auto">
          <a:xfrm flipV="1">
            <a:off x="6248400" y="1447800"/>
            <a:ext cx="914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51" name="Line 1062"/>
          <p:cNvSpPr>
            <a:spLocks noChangeShapeType="1"/>
          </p:cNvSpPr>
          <p:nvPr/>
        </p:nvSpPr>
        <p:spPr bwMode="auto">
          <a:xfrm flipV="1">
            <a:off x="5334000" y="1470025"/>
            <a:ext cx="206375" cy="587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52" name="Line 1063"/>
          <p:cNvSpPr>
            <a:spLocks noChangeShapeType="1"/>
          </p:cNvSpPr>
          <p:nvPr/>
        </p:nvSpPr>
        <p:spPr bwMode="auto">
          <a:xfrm flipV="1">
            <a:off x="3906838" y="1447800"/>
            <a:ext cx="55562" cy="560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53" name="Line 1064"/>
          <p:cNvSpPr>
            <a:spLocks noChangeShapeType="1"/>
          </p:cNvSpPr>
          <p:nvPr/>
        </p:nvSpPr>
        <p:spPr bwMode="auto">
          <a:xfrm flipH="1" flipV="1">
            <a:off x="2230438" y="1470025"/>
            <a:ext cx="741362" cy="587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54" name="Line 1065"/>
          <p:cNvSpPr>
            <a:spLocks noChangeShapeType="1"/>
          </p:cNvSpPr>
          <p:nvPr/>
        </p:nvSpPr>
        <p:spPr bwMode="auto">
          <a:xfrm>
            <a:off x="6900863" y="1371600"/>
            <a:ext cx="436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55" name="Oval 1066"/>
          <p:cNvSpPr>
            <a:spLocks noChangeArrowheads="1"/>
          </p:cNvSpPr>
          <p:nvPr/>
        </p:nvSpPr>
        <p:spPr bwMode="auto">
          <a:xfrm>
            <a:off x="7386638" y="1174750"/>
            <a:ext cx="388937" cy="3921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de-CH" altLang="en-US" sz="1800">
              <a:latin typeface="Arial" panose="020B0604020202020204" pitchFamily="34" charset="0"/>
            </a:endParaRPr>
          </a:p>
        </p:txBody>
      </p:sp>
      <p:sp>
        <p:nvSpPr>
          <p:cNvPr id="5156" name="AutoShape 1067"/>
          <p:cNvSpPr>
            <a:spLocks noChangeArrowheads="1"/>
          </p:cNvSpPr>
          <p:nvPr/>
        </p:nvSpPr>
        <p:spPr bwMode="auto">
          <a:xfrm>
            <a:off x="6413500" y="1174750"/>
            <a:ext cx="487363" cy="3937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57" name="Line 1068"/>
          <p:cNvSpPr>
            <a:spLocks noChangeShapeType="1"/>
          </p:cNvSpPr>
          <p:nvPr/>
        </p:nvSpPr>
        <p:spPr bwMode="auto">
          <a:xfrm>
            <a:off x="5345113" y="1371600"/>
            <a:ext cx="438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58" name="Oval 1069"/>
          <p:cNvSpPr>
            <a:spLocks noChangeArrowheads="1"/>
          </p:cNvSpPr>
          <p:nvPr/>
        </p:nvSpPr>
        <p:spPr bwMode="auto">
          <a:xfrm>
            <a:off x="5832475" y="1174750"/>
            <a:ext cx="387350" cy="3921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de-CH" altLang="en-US" sz="1800">
              <a:latin typeface="Arial" panose="020B0604020202020204" pitchFamily="34" charset="0"/>
            </a:endParaRPr>
          </a:p>
        </p:txBody>
      </p:sp>
      <p:sp>
        <p:nvSpPr>
          <p:cNvPr id="5159" name="AutoShape 1070"/>
          <p:cNvSpPr>
            <a:spLocks noChangeArrowheads="1"/>
          </p:cNvSpPr>
          <p:nvPr/>
        </p:nvSpPr>
        <p:spPr bwMode="auto">
          <a:xfrm>
            <a:off x="4857750" y="1174750"/>
            <a:ext cx="487363" cy="3937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60" name="Line 1071"/>
          <p:cNvSpPr>
            <a:spLocks noChangeShapeType="1"/>
          </p:cNvSpPr>
          <p:nvPr/>
        </p:nvSpPr>
        <p:spPr bwMode="auto">
          <a:xfrm>
            <a:off x="3740150" y="1370013"/>
            <a:ext cx="438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61" name="Oval 1072"/>
          <p:cNvSpPr>
            <a:spLocks noChangeArrowheads="1"/>
          </p:cNvSpPr>
          <p:nvPr/>
        </p:nvSpPr>
        <p:spPr bwMode="auto">
          <a:xfrm>
            <a:off x="4227513" y="1173163"/>
            <a:ext cx="387350" cy="3921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de-CH" altLang="en-US" sz="1800">
              <a:latin typeface="Arial" panose="020B0604020202020204" pitchFamily="34" charset="0"/>
            </a:endParaRPr>
          </a:p>
        </p:txBody>
      </p:sp>
      <p:sp>
        <p:nvSpPr>
          <p:cNvPr id="5162" name="AutoShape 1073"/>
          <p:cNvSpPr>
            <a:spLocks noChangeArrowheads="1"/>
          </p:cNvSpPr>
          <p:nvPr/>
        </p:nvSpPr>
        <p:spPr bwMode="auto">
          <a:xfrm>
            <a:off x="3252788" y="1173163"/>
            <a:ext cx="487362" cy="3937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63" name="Line 1074"/>
          <p:cNvSpPr>
            <a:spLocks noChangeShapeType="1"/>
          </p:cNvSpPr>
          <p:nvPr/>
        </p:nvSpPr>
        <p:spPr bwMode="auto">
          <a:xfrm>
            <a:off x="2035175" y="1371600"/>
            <a:ext cx="4365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64" name="Oval 1075"/>
          <p:cNvSpPr>
            <a:spLocks noChangeArrowheads="1"/>
          </p:cNvSpPr>
          <p:nvPr/>
        </p:nvSpPr>
        <p:spPr bwMode="auto">
          <a:xfrm>
            <a:off x="2522538" y="1174750"/>
            <a:ext cx="387350" cy="3921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de-CH" altLang="en-US" sz="1800">
              <a:latin typeface="Arial" panose="020B0604020202020204" pitchFamily="34" charset="0"/>
            </a:endParaRPr>
          </a:p>
        </p:txBody>
      </p:sp>
      <p:sp>
        <p:nvSpPr>
          <p:cNvPr id="5165" name="AutoShape 1076"/>
          <p:cNvSpPr>
            <a:spLocks noChangeArrowheads="1"/>
          </p:cNvSpPr>
          <p:nvPr/>
        </p:nvSpPr>
        <p:spPr bwMode="auto">
          <a:xfrm>
            <a:off x="1547813" y="1174750"/>
            <a:ext cx="487362" cy="3937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66" name="Line 1077"/>
          <p:cNvSpPr>
            <a:spLocks noChangeShapeType="1"/>
          </p:cNvSpPr>
          <p:nvPr/>
        </p:nvSpPr>
        <p:spPr bwMode="auto">
          <a:xfrm flipH="1">
            <a:off x="1752600" y="14478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67" name="Oval 1078"/>
          <p:cNvSpPr>
            <a:spLocks noChangeArrowheads="1"/>
          </p:cNvSpPr>
          <p:nvPr/>
        </p:nvSpPr>
        <p:spPr bwMode="auto">
          <a:xfrm>
            <a:off x="1549400" y="2105025"/>
            <a:ext cx="388938" cy="3921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68" name="Oval 1079"/>
          <p:cNvSpPr>
            <a:spLocks noChangeArrowheads="1"/>
          </p:cNvSpPr>
          <p:nvPr/>
        </p:nvSpPr>
        <p:spPr bwMode="auto">
          <a:xfrm>
            <a:off x="1549400" y="2997200"/>
            <a:ext cx="388938" cy="3921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69" name="Oval 1080"/>
          <p:cNvSpPr>
            <a:spLocks noChangeArrowheads="1"/>
          </p:cNvSpPr>
          <p:nvPr/>
        </p:nvSpPr>
        <p:spPr bwMode="auto">
          <a:xfrm>
            <a:off x="1549400" y="3763963"/>
            <a:ext cx="388938" cy="3921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70" name="Line 1081"/>
          <p:cNvSpPr>
            <a:spLocks noChangeShapeType="1"/>
          </p:cNvSpPr>
          <p:nvPr/>
        </p:nvSpPr>
        <p:spPr bwMode="auto">
          <a:xfrm flipH="1">
            <a:off x="1744663" y="3429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71" name="Line 1082"/>
          <p:cNvSpPr>
            <a:spLocks noChangeShapeType="1"/>
          </p:cNvSpPr>
          <p:nvPr/>
        </p:nvSpPr>
        <p:spPr bwMode="auto">
          <a:xfrm>
            <a:off x="1752600" y="2522538"/>
            <a:ext cx="0" cy="449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72" name="Oval 1083"/>
          <p:cNvSpPr>
            <a:spLocks noChangeArrowheads="1"/>
          </p:cNvSpPr>
          <p:nvPr/>
        </p:nvSpPr>
        <p:spPr bwMode="auto">
          <a:xfrm>
            <a:off x="1549400" y="4675188"/>
            <a:ext cx="388938" cy="3921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73" name="Line 1084"/>
          <p:cNvSpPr>
            <a:spLocks noChangeShapeType="1"/>
          </p:cNvSpPr>
          <p:nvPr/>
        </p:nvSpPr>
        <p:spPr bwMode="auto">
          <a:xfrm flipH="1">
            <a:off x="1744663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74" name="Oval 1085"/>
          <p:cNvSpPr>
            <a:spLocks noChangeArrowheads="1"/>
          </p:cNvSpPr>
          <p:nvPr/>
        </p:nvSpPr>
        <p:spPr bwMode="auto">
          <a:xfrm>
            <a:off x="922338" y="5262563"/>
            <a:ext cx="287337" cy="287337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75" name="Oval 1086"/>
          <p:cNvSpPr>
            <a:spLocks noChangeArrowheads="1"/>
          </p:cNvSpPr>
          <p:nvPr/>
        </p:nvSpPr>
        <p:spPr bwMode="auto">
          <a:xfrm>
            <a:off x="922338" y="5588000"/>
            <a:ext cx="287337" cy="287338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76" name="Oval 1087"/>
          <p:cNvSpPr>
            <a:spLocks noChangeArrowheads="1"/>
          </p:cNvSpPr>
          <p:nvPr/>
        </p:nvSpPr>
        <p:spPr bwMode="auto">
          <a:xfrm>
            <a:off x="922338" y="5930900"/>
            <a:ext cx="287337" cy="28733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77" name="Oval 1088"/>
          <p:cNvSpPr>
            <a:spLocks noChangeArrowheads="1"/>
          </p:cNvSpPr>
          <p:nvPr/>
        </p:nvSpPr>
        <p:spPr bwMode="auto">
          <a:xfrm>
            <a:off x="922338" y="6246813"/>
            <a:ext cx="287337" cy="2873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78" name="Text Box 1089"/>
          <p:cNvSpPr txBox="1">
            <a:spLocks noChangeArrowheads="1"/>
          </p:cNvSpPr>
          <p:nvPr/>
        </p:nvSpPr>
        <p:spPr bwMode="auto">
          <a:xfrm>
            <a:off x="1331913" y="5229225"/>
            <a:ext cx="7462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de-CH" altLang="en-US" sz="1800">
                <a:latin typeface="Arial" panose="020B0604020202020204" pitchFamily="34" charset="0"/>
              </a:rPr>
              <a:t>1. Parentel: Die Nachkommen; Kinder erben zu gleichen Teilen </a:t>
            </a:r>
            <a:r>
              <a:rPr kumimoji="0" lang="de-CH" altLang="en-US" sz="1400">
                <a:latin typeface="Arial" panose="020B0604020202020204" pitchFamily="34" charset="0"/>
              </a:rPr>
              <a:t>(ZGB 457)</a:t>
            </a:r>
          </a:p>
        </p:txBody>
      </p:sp>
      <p:sp>
        <p:nvSpPr>
          <p:cNvPr id="5179" name="Text Box 1090"/>
          <p:cNvSpPr txBox="1">
            <a:spLocks noChangeArrowheads="1"/>
          </p:cNvSpPr>
          <p:nvPr/>
        </p:nvSpPr>
        <p:spPr bwMode="auto">
          <a:xfrm>
            <a:off x="1331913" y="5553075"/>
            <a:ext cx="63912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de-CH" altLang="en-US" sz="1800">
                <a:latin typeface="Arial" panose="020B0604020202020204" pitchFamily="34" charset="0"/>
              </a:rPr>
              <a:t>2. Parentel: Die Eltern </a:t>
            </a:r>
            <a:r>
              <a:rPr kumimoji="0" lang="de-CH" altLang="en-US" sz="1400">
                <a:latin typeface="Arial" panose="020B0604020202020204" pitchFamily="34" charset="0"/>
              </a:rPr>
              <a:t>(je ½)</a:t>
            </a:r>
            <a:r>
              <a:rPr kumimoji="0" lang="de-CH" altLang="en-US" sz="1800">
                <a:latin typeface="Arial" panose="020B0604020202020204" pitchFamily="34" charset="0"/>
              </a:rPr>
              <a:t> und deren Nachkommen </a:t>
            </a:r>
            <a:r>
              <a:rPr kumimoji="0" lang="de-CH" altLang="en-US" sz="1400">
                <a:latin typeface="Arial" panose="020B0604020202020204" pitchFamily="34" charset="0"/>
              </a:rPr>
              <a:t>(ZGB 458)</a:t>
            </a:r>
          </a:p>
        </p:txBody>
      </p:sp>
      <p:sp>
        <p:nvSpPr>
          <p:cNvPr id="5180" name="Text Box 1091"/>
          <p:cNvSpPr txBox="1">
            <a:spLocks noChangeArrowheads="1"/>
          </p:cNvSpPr>
          <p:nvPr/>
        </p:nvSpPr>
        <p:spPr bwMode="auto">
          <a:xfrm>
            <a:off x="1331913" y="5878513"/>
            <a:ext cx="70246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de-CH" altLang="en-US" sz="1800">
                <a:latin typeface="Arial" panose="020B0604020202020204" pitchFamily="34" charset="0"/>
              </a:rPr>
              <a:t>3. Parentel: Die Grosseltern </a:t>
            </a:r>
            <a:r>
              <a:rPr kumimoji="0" lang="de-CH" altLang="en-US" sz="1400">
                <a:latin typeface="Arial" panose="020B0604020202020204" pitchFamily="34" charset="0"/>
              </a:rPr>
              <a:t>(je ½) </a:t>
            </a:r>
            <a:r>
              <a:rPr kumimoji="0" lang="de-CH" altLang="en-US" sz="1800">
                <a:latin typeface="Arial" panose="020B0604020202020204" pitchFamily="34" charset="0"/>
              </a:rPr>
              <a:t> und deren Nachkommen </a:t>
            </a:r>
            <a:r>
              <a:rPr kumimoji="0" lang="de-CH" altLang="en-US" sz="1400">
                <a:latin typeface="Arial" panose="020B0604020202020204" pitchFamily="34" charset="0"/>
              </a:rPr>
              <a:t>(ZGB 459)</a:t>
            </a:r>
          </a:p>
        </p:txBody>
      </p:sp>
      <p:sp>
        <p:nvSpPr>
          <p:cNvPr id="5181" name="Text Box 1092"/>
          <p:cNvSpPr txBox="1">
            <a:spLocks noChangeArrowheads="1"/>
          </p:cNvSpPr>
          <p:nvPr/>
        </p:nvSpPr>
        <p:spPr bwMode="auto">
          <a:xfrm>
            <a:off x="1331913" y="6200775"/>
            <a:ext cx="700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de-CH" altLang="en-US" sz="1800">
                <a:latin typeface="Arial" panose="020B0604020202020204" pitchFamily="34" charset="0"/>
              </a:rPr>
              <a:t>Kein Erbrecht mehr: Es erbt das Gemeinwesen </a:t>
            </a:r>
            <a:r>
              <a:rPr kumimoji="0" lang="de-CH" altLang="en-US" sz="1400">
                <a:latin typeface="Arial" panose="020B0604020202020204" pitchFamily="34" charset="0"/>
              </a:rPr>
              <a:t>(ZGB 466, EGzZGB 124)</a:t>
            </a:r>
          </a:p>
        </p:txBody>
      </p:sp>
      <p:sp>
        <p:nvSpPr>
          <p:cNvPr id="5182" name="Oval 1094"/>
          <p:cNvSpPr>
            <a:spLocks noChangeArrowheads="1"/>
          </p:cNvSpPr>
          <p:nvPr/>
        </p:nvSpPr>
        <p:spPr bwMode="auto">
          <a:xfrm>
            <a:off x="7364413" y="576263"/>
            <a:ext cx="233362" cy="2333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de-CH" altLang="en-US" sz="1800">
              <a:latin typeface="Arial" panose="020B0604020202020204" pitchFamily="34" charset="0"/>
            </a:endParaRPr>
          </a:p>
        </p:txBody>
      </p:sp>
      <p:sp>
        <p:nvSpPr>
          <p:cNvPr id="5183" name="Text Box 1095"/>
          <p:cNvSpPr txBox="1">
            <a:spLocks noChangeArrowheads="1"/>
          </p:cNvSpPr>
          <p:nvPr/>
        </p:nvSpPr>
        <p:spPr bwMode="auto">
          <a:xfrm>
            <a:off x="7620000" y="228600"/>
            <a:ext cx="1143000" cy="65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de-CH" altLang="en-US" sz="1600">
                <a:latin typeface="Arial" panose="020B0604020202020204" pitchFamily="34" charset="0"/>
              </a:rPr>
              <a:t>= Frau</a:t>
            </a:r>
          </a:p>
          <a:p>
            <a:pPr eaLnBrk="1" hangingPunct="1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de-CH" altLang="en-US" sz="1600">
                <a:latin typeface="Arial" panose="020B0604020202020204" pitchFamily="34" charset="0"/>
              </a:rPr>
              <a:t>= Mann</a:t>
            </a:r>
            <a:endParaRPr lang="de-DE" altLang="en-US" sz="1600">
              <a:latin typeface="Arial" panose="020B0604020202020204" pitchFamily="34" charset="0"/>
            </a:endParaRPr>
          </a:p>
        </p:txBody>
      </p:sp>
      <p:sp>
        <p:nvSpPr>
          <p:cNvPr id="5184" name="AutoShape 1096"/>
          <p:cNvSpPr>
            <a:spLocks noChangeArrowheads="1"/>
          </p:cNvSpPr>
          <p:nvPr/>
        </p:nvSpPr>
        <p:spPr bwMode="auto">
          <a:xfrm>
            <a:off x="7327900" y="261938"/>
            <a:ext cx="292100" cy="2413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5185" name="Line 1097"/>
          <p:cNvSpPr>
            <a:spLocks noChangeShapeType="1"/>
          </p:cNvSpPr>
          <p:nvPr/>
        </p:nvSpPr>
        <p:spPr bwMode="auto">
          <a:xfrm>
            <a:off x="1066800" y="4419600"/>
            <a:ext cx="7467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86" name="Line 1098"/>
          <p:cNvSpPr>
            <a:spLocks noChangeShapeType="1"/>
          </p:cNvSpPr>
          <p:nvPr/>
        </p:nvSpPr>
        <p:spPr bwMode="auto">
          <a:xfrm>
            <a:off x="1066800" y="2743200"/>
            <a:ext cx="7467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87" name="Line 1099"/>
          <p:cNvSpPr>
            <a:spLocks noChangeShapeType="1"/>
          </p:cNvSpPr>
          <p:nvPr/>
        </p:nvSpPr>
        <p:spPr bwMode="auto">
          <a:xfrm>
            <a:off x="1066800" y="3581400"/>
            <a:ext cx="7467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88" name="Text Box 1100"/>
          <p:cNvSpPr txBox="1">
            <a:spLocks noChangeArrowheads="1"/>
          </p:cNvSpPr>
          <p:nvPr/>
        </p:nvSpPr>
        <p:spPr bwMode="auto">
          <a:xfrm>
            <a:off x="6896100" y="3028950"/>
            <a:ext cx="990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CH" altLang="en-US" sz="1600">
                <a:latin typeface="Arial" panose="020B0604020202020204" pitchFamily="34" charset="0"/>
              </a:rPr>
              <a:t>Eltern</a:t>
            </a:r>
            <a:endParaRPr lang="de-DE" altLang="en-US" sz="1600">
              <a:latin typeface="Arial" panose="020B0604020202020204" pitchFamily="34" charset="0"/>
            </a:endParaRPr>
          </a:p>
        </p:txBody>
      </p:sp>
      <p:sp>
        <p:nvSpPr>
          <p:cNvPr id="5189" name="Text Box 1101"/>
          <p:cNvSpPr txBox="1">
            <a:spLocks noChangeArrowheads="1"/>
          </p:cNvSpPr>
          <p:nvPr/>
        </p:nvSpPr>
        <p:spPr bwMode="auto">
          <a:xfrm>
            <a:off x="6896100" y="3781425"/>
            <a:ext cx="1447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CH" altLang="en-US" sz="1600">
                <a:latin typeface="Arial" panose="020B0604020202020204" pitchFamily="34" charset="0"/>
              </a:rPr>
              <a:t>Geschwister</a:t>
            </a:r>
            <a:endParaRPr lang="de-DE" altLang="en-US" sz="1600">
              <a:latin typeface="Arial" panose="020B0604020202020204" pitchFamily="34" charset="0"/>
            </a:endParaRPr>
          </a:p>
        </p:txBody>
      </p:sp>
      <p:sp>
        <p:nvSpPr>
          <p:cNvPr id="5190" name="Text Box 1102"/>
          <p:cNvSpPr txBox="1">
            <a:spLocks noChangeArrowheads="1"/>
          </p:cNvSpPr>
          <p:nvPr/>
        </p:nvSpPr>
        <p:spPr bwMode="auto">
          <a:xfrm>
            <a:off x="6896100" y="4695825"/>
            <a:ext cx="1752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CH" altLang="en-US" sz="1600">
                <a:latin typeface="Arial" panose="020B0604020202020204" pitchFamily="34" charset="0"/>
              </a:rPr>
              <a:t>Nachkommen</a:t>
            </a:r>
            <a:endParaRPr lang="de-DE" altLang="en-US" sz="1600">
              <a:latin typeface="Arial" panose="020B0604020202020204" pitchFamily="34" charset="0"/>
            </a:endParaRPr>
          </a:p>
        </p:txBody>
      </p:sp>
      <p:sp>
        <p:nvSpPr>
          <p:cNvPr id="5191" name="Text Box 1103"/>
          <p:cNvSpPr txBox="1">
            <a:spLocks noChangeArrowheads="1"/>
          </p:cNvSpPr>
          <p:nvPr/>
        </p:nvSpPr>
        <p:spPr bwMode="auto">
          <a:xfrm>
            <a:off x="6896100" y="2114550"/>
            <a:ext cx="1447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CH" altLang="en-US" sz="1600">
                <a:latin typeface="Arial" panose="020B0604020202020204" pitchFamily="34" charset="0"/>
              </a:rPr>
              <a:t>Grosseltern</a:t>
            </a:r>
            <a:endParaRPr lang="de-DE" altLang="en-US" sz="1600">
              <a:latin typeface="Arial" panose="020B0604020202020204" pitchFamily="34" charset="0"/>
            </a:endParaRPr>
          </a:p>
        </p:txBody>
      </p:sp>
      <p:sp>
        <p:nvSpPr>
          <p:cNvPr id="5192" name="Text Box 1104"/>
          <p:cNvSpPr txBox="1">
            <a:spLocks noChangeArrowheads="1"/>
          </p:cNvSpPr>
          <p:nvPr/>
        </p:nvSpPr>
        <p:spPr bwMode="auto">
          <a:xfrm>
            <a:off x="4810125" y="3810000"/>
            <a:ext cx="10572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CH" altLang="en-US" sz="1400" b="1">
                <a:latin typeface="Arial" panose="020B0604020202020204" pitchFamily="34" charset="0"/>
              </a:rPr>
              <a:t>Erblasser</a:t>
            </a:r>
            <a:endParaRPr lang="de-DE" altLang="en-US" sz="1400" b="1">
              <a:latin typeface="Arial" panose="020B0604020202020204" pitchFamily="34" charset="0"/>
            </a:endParaRPr>
          </a:p>
        </p:txBody>
      </p:sp>
      <p:sp>
        <p:nvSpPr>
          <p:cNvPr id="5193" name="Line 1105"/>
          <p:cNvSpPr>
            <a:spLocks noChangeShapeType="1"/>
          </p:cNvSpPr>
          <p:nvPr/>
        </p:nvSpPr>
        <p:spPr bwMode="auto">
          <a:xfrm>
            <a:off x="762000" y="5334000"/>
            <a:ext cx="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5194" name="Text Box 1106"/>
          <p:cNvSpPr txBox="1">
            <a:spLocks noChangeArrowheads="1"/>
          </p:cNvSpPr>
          <p:nvPr/>
        </p:nvSpPr>
        <p:spPr bwMode="auto">
          <a:xfrm>
            <a:off x="381000" y="5178425"/>
            <a:ext cx="320675" cy="145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CH" altLang="en-US" sz="1400" b="1">
                <a:latin typeface="Arial" panose="020B0604020202020204" pitchFamily="34" charset="0"/>
              </a:rPr>
              <a:t>ERBFOLGE</a:t>
            </a:r>
            <a:endParaRPr lang="de-DE" altLang="en-US" sz="1400" b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28600"/>
            <a:ext cx="7596188" cy="404813"/>
          </a:xfrm>
        </p:spPr>
        <p:txBody>
          <a:bodyPr/>
          <a:lstStyle/>
          <a:p>
            <a:pPr eaLnBrk="1" hangingPunct="1">
              <a:defRPr/>
            </a:pPr>
            <a:r>
              <a:rPr lang="de-CH" altLang="en-US" sz="2400"/>
              <a:t>Die gesetzliche Erbfolgeregelung:</a:t>
            </a:r>
            <a:endParaRPr lang="de-CH" altLang="en-US" sz="2400" i="1"/>
          </a:p>
        </p:txBody>
      </p:sp>
      <p:sp>
        <p:nvSpPr>
          <p:cNvPr id="6147" name="Text Box 65"/>
          <p:cNvSpPr txBox="1">
            <a:spLocks noChangeArrowheads="1"/>
          </p:cNvSpPr>
          <p:nvPr/>
        </p:nvSpPr>
        <p:spPr bwMode="auto">
          <a:xfrm>
            <a:off x="700088" y="5222875"/>
            <a:ext cx="7885112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de-CH" altLang="en-US" sz="1800">
                <a:latin typeface="Arial" panose="020B0604020202020204" pitchFamily="34" charset="0"/>
              </a:rPr>
              <a:t>Der Ehegatte oder der eingetragene Partner erbt als nicht Blutsverwandter </a:t>
            </a:r>
            <a:r>
              <a:rPr kumimoji="0" lang="de-CH" altLang="en-US" sz="1400">
                <a:latin typeface="Arial" panose="020B0604020202020204" pitchFamily="34" charset="0"/>
              </a:rPr>
              <a:t>(vgl. ZGB 462)</a:t>
            </a:r>
            <a:r>
              <a:rPr kumimoji="0" lang="de-CH" altLang="en-US" sz="1800"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de-CH" altLang="en-US" sz="1800">
                <a:latin typeface="Arial" panose="020B0604020202020204" pitchFamily="34" charset="0"/>
              </a:rPr>
              <a:t>- ½ der Erbschaft, in Konkurrenz zu den Nachkommen </a:t>
            </a:r>
            <a:r>
              <a:rPr kumimoji="0" lang="de-CH" altLang="en-US" sz="1400">
                <a:latin typeface="Arial" panose="020B0604020202020204" pitchFamily="34" charset="0"/>
              </a:rPr>
              <a:t>(</a:t>
            </a:r>
            <a:r>
              <a:rPr kumimoji="0" lang="de-CH" altLang="en-US" sz="1400">
                <a:solidFill>
                  <a:srgbClr val="FF0000"/>
                </a:solidFill>
                <a:latin typeface="Arial" panose="020B0604020202020204" pitchFamily="34" charset="0"/>
              </a:rPr>
              <a:t>1. Parentel</a:t>
            </a:r>
            <a:r>
              <a:rPr kumimoji="0" lang="de-CH" altLang="en-US" sz="1400">
                <a:latin typeface="Arial" panose="020B0604020202020204" pitchFamily="34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de-CH" altLang="en-US" sz="1800">
                <a:latin typeface="Arial" panose="020B0604020202020204" pitchFamily="34" charset="0"/>
              </a:rPr>
              <a:t>- ¾ der Erbschaft, in Konkurrenz zur elterlichen Parentel </a:t>
            </a:r>
            <a:r>
              <a:rPr kumimoji="0" lang="de-CH" altLang="en-US" sz="1400">
                <a:latin typeface="Arial" panose="020B0604020202020204" pitchFamily="34" charset="0"/>
              </a:rPr>
              <a:t>(</a:t>
            </a:r>
            <a:r>
              <a:rPr kumimoji="0" lang="de-CH" altLang="en-US" sz="1400">
                <a:solidFill>
                  <a:schemeClr val="accent1"/>
                </a:solidFill>
                <a:latin typeface="Arial" panose="020B0604020202020204" pitchFamily="34" charset="0"/>
              </a:rPr>
              <a:t>2. Parentel</a:t>
            </a:r>
            <a:r>
              <a:rPr kumimoji="0" lang="de-CH" altLang="en-US" sz="1400">
                <a:latin typeface="Arial" panose="020B0604020202020204" pitchFamily="34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de-CH" altLang="en-US" sz="1800">
                <a:latin typeface="Arial" panose="020B0604020202020204" pitchFamily="34" charset="0"/>
              </a:rPr>
              <a:t>- die ganze Erbschaft, in Konkurrenz zur grosselterlichen Parentel </a:t>
            </a:r>
            <a:r>
              <a:rPr kumimoji="0" lang="de-CH" altLang="en-US" sz="1400">
                <a:latin typeface="Arial" panose="020B0604020202020204" pitchFamily="34" charset="0"/>
              </a:rPr>
              <a:t>(3. Parentel)</a:t>
            </a:r>
          </a:p>
        </p:txBody>
      </p:sp>
      <p:sp>
        <p:nvSpPr>
          <p:cNvPr id="6148" name="Oval 77"/>
          <p:cNvSpPr>
            <a:spLocks noChangeArrowheads="1"/>
          </p:cNvSpPr>
          <p:nvPr/>
        </p:nvSpPr>
        <p:spPr bwMode="auto">
          <a:xfrm>
            <a:off x="4470400" y="3763963"/>
            <a:ext cx="387350" cy="39211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6149" name="Line 78"/>
          <p:cNvSpPr>
            <a:spLocks noChangeShapeType="1"/>
          </p:cNvSpPr>
          <p:nvPr/>
        </p:nvSpPr>
        <p:spPr bwMode="auto">
          <a:xfrm>
            <a:off x="5216525" y="4038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50" name="Oval 79"/>
          <p:cNvSpPr>
            <a:spLocks noChangeArrowheads="1"/>
          </p:cNvSpPr>
          <p:nvPr/>
        </p:nvSpPr>
        <p:spPr bwMode="auto">
          <a:xfrm>
            <a:off x="5029200" y="4676775"/>
            <a:ext cx="387350" cy="39211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6151" name="Line 80"/>
          <p:cNvSpPr>
            <a:spLocks noChangeShapeType="1"/>
          </p:cNvSpPr>
          <p:nvPr/>
        </p:nvSpPr>
        <p:spPr bwMode="auto">
          <a:xfrm flipV="1">
            <a:off x="4648200" y="3276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52" name="Line 81"/>
          <p:cNvSpPr>
            <a:spLocks noChangeShapeType="1"/>
          </p:cNvSpPr>
          <p:nvPr/>
        </p:nvSpPr>
        <p:spPr bwMode="auto">
          <a:xfrm>
            <a:off x="4391025" y="3203575"/>
            <a:ext cx="438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53" name="Oval 82"/>
          <p:cNvSpPr>
            <a:spLocks noChangeArrowheads="1"/>
          </p:cNvSpPr>
          <p:nvPr/>
        </p:nvSpPr>
        <p:spPr bwMode="auto">
          <a:xfrm>
            <a:off x="4906963" y="2997200"/>
            <a:ext cx="388937" cy="3921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6154" name="AutoShape 83"/>
          <p:cNvSpPr>
            <a:spLocks noChangeArrowheads="1"/>
          </p:cNvSpPr>
          <p:nvPr/>
        </p:nvSpPr>
        <p:spPr bwMode="auto">
          <a:xfrm>
            <a:off x="3810000" y="2997200"/>
            <a:ext cx="485775" cy="3937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6155" name="Line 84"/>
          <p:cNvSpPr>
            <a:spLocks noChangeShapeType="1"/>
          </p:cNvSpPr>
          <p:nvPr/>
        </p:nvSpPr>
        <p:spPr bwMode="auto">
          <a:xfrm flipV="1">
            <a:off x="5105400" y="23622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56" name="Line 85"/>
          <p:cNvSpPr>
            <a:spLocks noChangeShapeType="1"/>
          </p:cNvSpPr>
          <p:nvPr/>
        </p:nvSpPr>
        <p:spPr bwMode="auto">
          <a:xfrm flipH="1" flipV="1">
            <a:off x="3429000" y="2362200"/>
            <a:ext cx="63023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57" name="Line 86"/>
          <p:cNvSpPr>
            <a:spLocks noChangeShapeType="1"/>
          </p:cNvSpPr>
          <p:nvPr/>
        </p:nvSpPr>
        <p:spPr bwMode="auto">
          <a:xfrm>
            <a:off x="5568950" y="2286000"/>
            <a:ext cx="4365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58" name="Line 87"/>
          <p:cNvSpPr>
            <a:spLocks noChangeShapeType="1"/>
          </p:cNvSpPr>
          <p:nvPr/>
        </p:nvSpPr>
        <p:spPr bwMode="auto">
          <a:xfrm>
            <a:off x="3203575" y="2295525"/>
            <a:ext cx="438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59" name="Oval 88"/>
          <p:cNvSpPr>
            <a:spLocks noChangeArrowheads="1"/>
          </p:cNvSpPr>
          <p:nvPr/>
        </p:nvSpPr>
        <p:spPr bwMode="auto">
          <a:xfrm>
            <a:off x="3690938" y="2108200"/>
            <a:ext cx="388937" cy="390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6160" name="AutoShape 89"/>
          <p:cNvSpPr>
            <a:spLocks noChangeArrowheads="1"/>
          </p:cNvSpPr>
          <p:nvPr/>
        </p:nvSpPr>
        <p:spPr bwMode="auto">
          <a:xfrm>
            <a:off x="2716213" y="2108200"/>
            <a:ext cx="487362" cy="393700"/>
          </a:xfrm>
          <a:prstGeom prst="triangle">
            <a:avLst>
              <a:gd name="adj" fmla="val 50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6161" name="Line 90"/>
          <p:cNvSpPr>
            <a:spLocks noChangeShapeType="1"/>
          </p:cNvSpPr>
          <p:nvPr/>
        </p:nvSpPr>
        <p:spPr bwMode="auto">
          <a:xfrm>
            <a:off x="5791200" y="23622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62" name="Oval 91"/>
          <p:cNvSpPr>
            <a:spLocks noChangeArrowheads="1"/>
          </p:cNvSpPr>
          <p:nvPr/>
        </p:nvSpPr>
        <p:spPr bwMode="auto">
          <a:xfrm>
            <a:off x="6316663" y="2990850"/>
            <a:ext cx="388937" cy="390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6163" name="Line 92"/>
          <p:cNvSpPr>
            <a:spLocks noChangeShapeType="1"/>
          </p:cNvSpPr>
          <p:nvPr/>
        </p:nvSpPr>
        <p:spPr bwMode="auto">
          <a:xfrm flipH="1">
            <a:off x="3810000" y="32766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64" name="Oval 93"/>
          <p:cNvSpPr>
            <a:spLocks noChangeArrowheads="1"/>
          </p:cNvSpPr>
          <p:nvPr/>
        </p:nvSpPr>
        <p:spPr bwMode="auto">
          <a:xfrm>
            <a:off x="3592513" y="3763963"/>
            <a:ext cx="387350" cy="392112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6165" name="Oval 94"/>
          <p:cNvSpPr>
            <a:spLocks noChangeArrowheads="1"/>
          </p:cNvSpPr>
          <p:nvPr/>
        </p:nvSpPr>
        <p:spPr bwMode="auto">
          <a:xfrm>
            <a:off x="3592513" y="4676775"/>
            <a:ext cx="387350" cy="392113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6166" name="Line 95"/>
          <p:cNvSpPr>
            <a:spLocks noChangeShapeType="1"/>
          </p:cNvSpPr>
          <p:nvPr/>
        </p:nvSpPr>
        <p:spPr bwMode="auto">
          <a:xfrm flipH="1">
            <a:off x="38100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67" name="Oval 96"/>
          <p:cNvSpPr>
            <a:spLocks noChangeArrowheads="1"/>
          </p:cNvSpPr>
          <p:nvPr/>
        </p:nvSpPr>
        <p:spPr bwMode="auto">
          <a:xfrm>
            <a:off x="6316663" y="3763963"/>
            <a:ext cx="388937" cy="392112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6168" name="Oval 97"/>
          <p:cNvSpPr>
            <a:spLocks noChangeArrowheads="1"/>
          </p:cNvSpPr>
          <p:nvPr/>
        </p:nvSpPr>
        <p:spPr bwMode="auto">
          <a:xfrm>
            <a:off x="6316663" y="4676775"/>
            <a:ext cx="388937" cy="392113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6169" name="Line 98"/>
          <p:cNvSpPr>
            <a:spLocks noChangeShapeType="1"/>
          </p:cNvSpPr>
          <p:nvPr/>
        </p:nvSpPr>
        <p:spPr bwMode="auto">
          <a:xfrm flipH="1">
            <a:off x="6511925" y="4191000"/>
            <a:ext cx="0" cy="455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70" name="Line 99"/>
          <p:cNvSpPr>
            <a:spLocks noChangeShapeType="1"/>
          </p:cNvSpPr>
          <p:nvPr/>
        </p:nvSpPr>
        <p:spPr bwMode="auto">
          <a:xfrm>
            <a:off x="6511925" y="3432175"/>
            <a:ext cx="0" cy="293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71" name="Line 100"/>
          <p:cNvSpPr>
            <a:spLocks noChangeShapeType="1"/>
          </p:cNvSpPr>
          <p:nvPr/>
        </p:nvSpPr>
        <p:spPr bwMode="auto">
          <a:xfrm>
            <a:off x="4370388" y="3662363"/>
            <a:ext cx="576262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72" name="Line 101"/>
          <p:cNvSpPr>
            <a:spLocks noChangeShapeType="1"/>
          </p:cNvSpPr>
          <p:nvPr/>
        </p:nvSpPr>
        <p:spPr bwMode="auto">
          <a:xfrm flipH="1">
            <a:off x="4371975" y="3678238"/>
            <a:ext cx="576263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73" name="Line 102"/>
          <p:cNvSpPr>
            <a:spLocks noChangeShapeType="1"/>
          </p:cNvSpPr>
          <p:nvPr/>
        </p:nvSpPr>
        <p:spPr bwMode="auto">
          <a:xfrm flipV="1">
            <a:off x="6248400" y="1447800"/>
            <a:ext cx="914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74" name="Line 103"/>
          <p:cNvSpPr>
            <a:spLocks noChangeShapeType="1"/>
          </p:cNvSpPr>
          <p:nvPr/>
        </p:nvSpPr>
        <p:spPr bwMode="auto">
          <a:xfrm flipV="1">
            <a:off x="5334000" y="1470025"/>
            <a:ext cx="206375" cy="587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75" name="Line 104"/>
          <p:cNvSpPr>
            <a:spLocks noChangeShapeType="1"/>
          </p:cNvSpPr>
          <p:nvPr/>
        </p:nvSpPr>
        <p:spPr bwMode="auto">
          <a:xfrm flipV="1">
            <a:off x="3906838" y="1447800"/>
            <a:ext cx="55562" cy="560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76" name="Line 105"/>
          <p:cNvSpPr>
            <a:spLocks noChangeShapeType="1"/>
          </p:cNvSpPr>
          <p:nvPr/>
        </p:nvSpPr>
        <p:spPr bwMode="auto">
          <a:xfrm flipH="1" flipV="1">
            <a:off x="2230438" y="1470025"/>
            <a:ext cx="741362" cy="587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77" name="Line 106"/>
          <p:cNvSpPr>
            <a:spLocks noChangeShapeType="1"/>
          </p:cNvSpPr>
          <p:nvPr/>
        </p:nvSpPr>
        <p:spPr bwMode="auto">
          <a:xfrm>
            <a:off x="6900863" y="1371600"/>
            <a:ext cx="436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78" name="Oval 107"/>
          <p:cNvSpPr>
            <a:spLocks noChangeArrowheads="1"/>
          </p:cNvSpPr>
          <p:nvPr/>
        </p:nvSpPr>
        <p:spPr bwMode="auto">
          <a:xfrm>
            <a:off x="7386638" y="1174750"/>
            <a:ext cx="388937" cy="3921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de-CH" altLang="en-US" sz="1800">
              <a:latin typeface="Arial" panose="020B0604020202020204" pitchFamily="34" charset="0"/>
            </a:endParaRPr>
          </a:p>
        </p:txBody>
      </p:sp>
      <p:sp>
        <p:nvSpPr>
          <p:cNvPr id="6179" name="AutoShape 108"/>
          <p:cNvSpPr>
            <a:spLocks noChangeArrowheads="1"/>
          </p:cNvSpPr>
          <p:nvPr/>
        </p:nvSpPr>
        <p:spPr bwMode="auto">
          <a:xfrm>
            <a:off x="6413500" y="1174750"/>
            <a:ext cx="487363" cy="3937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6180" name="Line 109"/>
          <p:cNvSpPr>
            <a:spLocks noChangeShapeType="1"/>
          </p:cNvSpPr>
          <p:nvPr/>
        </p:nvSpPr>
        <p:spPr bwMode="auto">
          <a:xfrm>
            <a:off x="5345113" y="1371600"/>
            <a:ext cx="438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81" name="Oval 110"/>
          <p:cNvSpPr>
            <a:spLocks noChangeArrowheads="1"/>
          </p:cNvSpPr>
          <p:nvPr/>
        </p:nvSpPr>
        <p:spPr bwMode="auto">
          <a:xfrm>
            <a:off x="5832475" y="1174750"/>
            <a:ext cx="387350" cy="3921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de-CH" altLang="en-US" sz="1800">
              <a:latin typeface="Arial" panose="020B0604020202020204" pitchFamily="34" charset="0"/>
            </a:endParaRPr>
          </a:p>
        </p:txBody>
      </p:sp>
      <p:sp>
        <p:nvSpPr>
          <p:cNvPr id="6182" name="AutoShape 111"/>
          <p:cNvSpPr>
            <a:spLocks noChangeArrowheads="1"/>
          </p:cNvSpPr>
          <p:nvPr/>
        </p:nvSpPr>
        <p:spPr bwMode="auto">
          <a:xfrm>
            <a:off x="4857750" y="1174750"/>
            <a:ext cx="487363" cy="3937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6183" name="Line 112"/>
          <p:cNvSpPr>
            <a:spLocks noChangeShapeType="1"/>
          </p:cNvSpPr>
          <p:nvPr/>
        </p:nvSpPr>
        <p:spPr bwMode="auto">
          <a:xfrm>
            <a:off x="3740150" y="1370013"/>
            <a:ext cx="438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84" name="Oval 113"/>
          <p:cNvSpPr>
            <a:spLocks noChangeArrowheads="1"/>
          </p:cNvSpPr>
          <p:nvPr/>
        </p:nvSpPr>
        <p:spPr bwMode="auto">
          <a:xfrm>
            <a:off x="4227513" y="1173163"/>
            <a:ext cx="387350" cy="3921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de-CH" altLang="en-US" sz="1800">
              <a:latin typeface="Arial" panose="020B0604020202020204" pitchFamily="34" charset="0"/>
            </a:endParaRPr>
          </a:p>
        </p:txBody>
      </p:sp>
      <p:sp>
        <p:nvSpPr>
          <p:cNvPr id="6185" name="AutoShape 114"/>
          <p:cNvSpPr>
            <a:spLocks noChangeArrowheads="1"/>
          </p:cNvSpPr>
          <p:nvPr/>
        </p:nvSpPr>
        <p:spPr bwMode="auto">
          <a:xfrm>
            <a:off x="3252788" y="1173163"/>
            <a:ext cx="487362" cy="3937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6186" name="Line 115"/>
          <p:cNvSpPr>
            <a:spLocks noChangeShapeType="1"/>
          </p:cNvSpPr>
          <p:nvPr/>
        </p:nvSpPr>
        <p:spPr bwMode="auto">
          <a:xfrm>
            <a:off x="2035175" y="1371600"/>
            <a:ext cx="4365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87" name="Oval 116"/>
          <p:cNvSpPr>
            <a:spLocks noChangeArrowheads="1"/>
          </p:cNvSpPr>
          <p:nvPr/>
        </p:nvSpPr>
        <p:spPr bwMode="auto">
          <a:xfrm>
            <a:off x="2522538" y="1174750"/>
            <a:ext cx="387350" cy="3921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de-CH" altLang="en-US" sz="1800">
              <a:latin typeface="Arial" panose="020B0604020202020204" pitchFamily="34" charset="0"/>
            </a:endParaRPr>
          </a:p>
        </p:txBody>
      </p:sp>
      <p:sp>
        <p:nvSpPr>
          <p:cNvPr id="6188" name="AutoShape 117"/>
          <p:cNvSpPr>
            <a:spLocks noChangeArrowheads="1"/>
          </p:cNvSpPr>
          <p:nvPr/>
        </p:nvSpPr>
        <p:spPr bwMode="auto">
          <a:xfrm>
            <a:off x="1547813" y="1174750"/>
            <a:ext cx="487362" cy="3937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6189" name="Line 118"/>
          <p:cNvSpPr>
            <a:spLocks noChangeShapeType="1"/>
          </p:cNvSpPr>
          <p:nvPr/>
        </p:nvSpPr>
        <p:spPr bwMode="auto">
          <a:xfrm flipH="1">
            <a:off x="1752600" y="14478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90" name="Oval 119"/>
          <p:cNvSpPr>
            <a:spLocks noChangeArrowheads="1"/>
          </p:cNvSpPr>
          <p:nvPr/>
        </p:nvSpPr>
        <p:spPr bwMode="auto">
          <a:xfrm>
            <a:off x="1549400" y="2105025"/>
            <a:ext cx="388938" cy="3921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6191" name="Oval 120"/>
          <p:cNvSpPr>
            <a:spLocks noChangeArrowheads="1"/>
          </p:cNvSpPr>
          <p:nvPr/>
        </p:nvSpPr>
        <p:spPr bwMode="auto">
          <a:xfrm>
            <a:off x="1549400" y="2997200"/>
            <a:ext cx="388938" cy="3921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6192" name="Oval 121"/>
          <p:cNvSpPr>
            <a:spLocks noChangeArrowheads="1"/>
          </p:cNvSpPr>
          <p:nvPr/>
        </p:nvSpPr>
        <p:spPr bwMode="auto">
          <a:xfrm>
            <a:off x="1549400" y="3763963"/>
            <a:ext cx="388938" cy="3921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6193" name="Line 122"/>
          <p:cNvSpPr>
            <a:spLocks noChangeShapeType="1"/>
          </p:cNvSpPr>
          <p:nvPr/>
        </p:nvSpPr>
        <p:spPr bwMode="auto">
          <a:xfrm flipH="1">
            <a:off x="1744663" y="3429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94" name="Line 123"/>
          <p:cNvSpPr>
            <a:spLocks noChangeShapeType="1"/>
          </p:cNvSpPr>
          <p:nvPr/>
        </p:nvSpPr>
        <p:spPr bwMode="auto">
          <a:xfrm>
            <a:off x="1752600" y="2522538"/>
            <a:ext cx="0" cy="449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95" name="Oval 124"/>
          <p:cNvSpPr>
            <a:spLocks noChangeArrowheads="1"/>
          </p:cNvSpPr>
          <p:nvPr/>
        </p:nvSpPr>
        <p:spPr bwMode="auto">
          <a:xfrm>
            <a:off x="1549400" y="4675188"/>
            <a:ext cx="388938" cy="3921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6196" name="Line 125"/>
          <p:cNvSpPr>
            <a:spLocks noChangeShapeType="1"/>
          </p:cNvSpPr>
          <p:nvPr/>
        </p:nvSpPr>
        <p:spPr bwMode="auto">
          <a:xfrm flipH="1">
            <a:off x="1744663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197" name="Oval 126"/>
          <p:cNvSpPr>
            <a:spLocks noChangeArrowheads="1"/>
          </p:cNvSpPr>
          <p:nvPr/>
        </p:nvSpPr>
        <p:spPr bwMode="auto">
          <a:xfrm>
            <a:off x="7889875" y="576263"/>
            <a:ext cx="233363" cy="2333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de-CH" altLang="en-US" sz="1800">
              <a:latin typeface="Arial" panose="020B0604020202020204" pitchFamily="34" charset="0"/>
            </a:endParaRPr>
          </a:p>
        </p:txBody>
      </p:sp>
      <p:sp>
        <p:nvSpPr>
          <p:cNvPr id="6198" name="Text Box 127"/>
          <p:cNvSpPr txBox="1">
            <a:spLocks noChangeArrowheads="1"/>
          </p:cNvSpPr>
          <p:nvPr/>
        </p:nvSpPr>
        <p:spPr bwMode="auto">
          <a:xfrm>
            <a:off x="8145463" y="228600"/>
            <a:ext cx="1143000" cy="65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de-CH" altLang="en-US" sz="1600">
                <a:latin typeface="Arial" panose="020B0604020202020204" pitchFamily="34" charset="0"/>
              </a:rPr>
              <a:t>= Frau</a:t>
            </a:r>
          </a:p>
          <a:p>
            <a:pPr eaLnBrk="1" hangingPunct="1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de-CH" altLang="en-US" sz="1600">
                <a:latin typeface="Arial" panose="020B0604020202020204" pitchFamily="34" charset="0"/>
              </a:rPr>
              <a:t>= Mann</a:t>
            </a:r>
            <a:endParaRPr lang="de-DE" altLang="en-US" sz="1600">
              <a:latin typeface="Arial" panose="020B0604020202020204" pitchFamily="34" charset="0"/>
            </a:endParaRPr>
          </a:p>
        </p:txBody>
      </p:sp>
      <p:sp>
        <p:nvSpPr>
          <p:cNvPr id="6199" name="AutoShape 128"/>
          <p:cNvSpPr>
            <a:spLocks noChangeArrowheads="1"/>
          </p:cNvSpPr>
          <p:nvPr/>
        </p:nvSpPr>
        <p:spPr bwMode="auto">
          <a:xfrm>
            <a:off x="7853363" y="261938"/>
            <a:ext cx="292100" cy="2413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6200" name="Line 129"/>
          <p:cNvSpPr>
            <a:spLocks noChangeShapeType="1"/>
          </p:cNvSpPr>
          <p:nvPr/>
        </p:nvSpPr>
        <p:spPr bwMode="auto">
          <a:xfrm>
            <a:off x="1066800" y="4419600"/>
            <a:ext cx="7467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201" name="Line 130"/>
          <p:cNvSpPr>
            <a:spLocks noChangeShapeType="1"/>
          </p:cNvSpPr>
          <p:nvPr/>
        </p:nvSpPr>
        <p:spPr bwMode="auto">
          <a:xfrm>
            <a:off x="1066800" y="2743200"/>
            <a:ext cx="7467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202" name="Line 131"/>
          <p:cNvSpPr>
            <a:spLocks noChangeShapeType="1"/>
          </p:cNvSpPr>
          <p:nvPr/>
        </p:nvSpPr>
        <p:spPr bwMode="auto">
          <a:xfrm>
            <a:off x="1066800" y="3581400"/>
            <a:ext cx="7467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203" name="Text Box 132"/>
          <p:cNvSpPr txBox="1">
            <a:spLocks noChangeArrowheads="1"/>
          </p:cNvSpPr>
          <p:nvPr/>
        </p:nvSpPr>
        <p:spPr bwMode="auto">
          <a:xfrm>
            <a:off x="6896100" y="3028950"/>
            <a:ext cx="990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CH" altLang="en-US" sz="1600">
                <a:latin typeface="Arial" panose="020B0604020202020204" pitchFamily="34" charset="0"/>
              </a:rPr>
              <a:t>Eltern</a:t>
            </a:r>
            <a:endParaRPr lang="de-DE" altLang="en-US" sz="1600">
              <a:latin typeface="Arial" panose="020B0604020202020204" pitchFamily="34" charset="0"/>
            </a:endParaRPr>
          </a:p>
        </p:txBody>
      </p:sp>
      <p:sp>
        <p:nvSpPr>
          <p:cNvPr id="6204" name="Text Box 133"/>
          <p:cNvSpPr txBox="1">
            <a:spLocks noChangeArrowheads="1"/>
          </p:cNvSpPr>
          <p:nvPr/>
        </p:nvSpPr>
        <p:spPr bwMode="auto">
          <a:xfrm>
            <a:off x="6896100" y="3678238"/>
            <a:ext cx="1447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CH" altLang="en-US" sz="1600">
                <a:latin typeface="Arial" panose="020B0604020202020204" pitchFamily="34" charset="0"/>
              </a:rPr>
              <a:t>Geschwister/Ehegatte</a:t>
            </a:r>
            <a:endParaRPr lang="de-DE" altLang="en-US" sz="1600">
              <a:latin typeface="Arial" panose="020B0604020202020204" pitchFamily="34" charset="0"/>
            </a:endParaRPr>
          </a:p>
        </p:txBody>
      </p:sp>
      <p:sp>
        <p:nvSpPr>
          <p:cNvPr id="6205" name="Text Box 134"/>
          <p:cNvSpPr txBox="1">
            <a:spLocks noChangeArrowheads="1"/>
          </p:cNvSpPr>
          <p:nvPr/>
        </p:nvSpPr>
        <p:spPr bwMode="auto">
          <a:xfrm>
            <a:off x="6896100" y="4695825"/>
            <a:ext cx="1752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CH" altLang="en-US" sz="1600">
                <a:latin typeface="Arial" panose="020B0604020202020204" pitchFamily="34" charset="0"/>
              </a:rPr>
              <a:t>Nachkommen</a:t>
            </a:r>
            <a:endParaRPr lang="de-DE" altLang="en-US" sz="1600">
              <a:latin typeface="Arial" panose="020B0604020202020204" pitchFamily="34" charset="0"/>
            </a:endParaRPr>
          </a:p>
        </p:txBody>
      </p:sp>
      <p:sp>
        <p:nvSpPr>
          <p:cNvPr id="6206" name="Text Box 135"/>
          <p:cNvSpPr txBox="1">
            <a:spLocks noChangeArrowheads="1"/>
          </p:cNvSpPr>
          <p:nvPr/>
        </p:nvSpPr>
        <p:spPr bwMode="auto">
          <a:xfrm>
            <a:off x="6896100" y="2114550"/>
            <a:ext cx="1447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CH" altLang="en-US" sz="1600">
                <a:latin typeface="Arial" panose="020B0604020202020204" pitchFamily="34" charset="0"/>
              </a:rPr>
              <a:t>Grosseltern</a:t>
            </a:r>
            <a:endParaRPr lang="de-DE" altLang="en-US" sz="1600">
              <a:latin typeface="Arial" panose="020B0604020202020204" pitchFamily="34" charset="0"/>
            </a:endParaRPr>
          </a:p>
        </p:txBody>
      </p:sp>
      <p:sp>
        <p:nvSpPr>
          <p:cNvPr id="6207" name="AutoShape 137"/>
          <p:cNvSpPr>
            <a:spLocks noChangeArrowheads="1"/>
          </p:cNvSpPr>
          <p:nvPr/>
        </p:nvSpPr>
        <p:spPr bwMode="auto">
          <a:xfrm>
            <a:off x="5486400" y="3756025"/>
            <a:ext cx="485775" cy="3937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6208" name="Line 138"/>
          <p:cNvSpPr>
            <a:spLocks noChangeShapeType="1"/>
          </p:cNvSpPr>
          <p:nvPr/>
        </p:nvSpPr>
        <p:spPr bwMode="auto">
          <a:xfrm>
            <a:off x="4953000" y="3962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209" name="Oval 139"/>
          <p:cNvSpPr>
            <a:spLocks noChangeArrowheads="1"/>
          </p:cNvSpPr>
          <p:nvPr/>
        </p:nvSpPr>
        <p:spPr bwMode="auto">
          <a:xfrm>
            <a:off x="6073775" y="2108200"/>
            <a:ext cx="388938" cy="390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de-CH" altLang="en-US" sz="1800">
              <a:latin typeface="Arial" panose="020B0604020202020204" pitchFamily="34" charset="0"/>
            </a:endParaRPr>
          </a:p>
        </p:txBody>
      </p:sp>
      <p:sp>
        <p:nvSpPr>
          <p:cNvPr id="6210" name="AutoShape 140"/>
          <p:cNvSpPr>
            <a:spLocks noChangeArrowheads="1"/>
          </p:cNvSpPr>
          <p:nvPr/>
        </p:nvSpPr>
        <p:spPr bwMode="auto">
          <a:xfrm>
            <a:off x="5100638" y="2108200"/>
            <a:ext cx="487362" cy="393700"/>
          </a:xfrm>
          <a:prstGeom prst="triangle">
            <a:avLst>
              <a:gd name="adj" fmla="val 50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6211" name="Text Box 141"/>
          <p:cNvSpPr txBox="1">
            <a:spLocks noChangeArrowheads="1"/>
          </p:cNvSpPr>
          <p:nvPr/>
        </p:nvSpPr>
        <p:spPr bwMode="auto">
          <a:xfrm>
            <a:off x="4178300" y="4200525"/>
            <a:ext cx="914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CH" altLang="en-US" sz="1200" b="1">
                <a:latin typeface="Arial" panose="020B0604020202020204" pitchFamily="34" charset="0"/>
              </a:rPr>
              <a:t>Erblasser</a:t>
            </a:r>
            <a:endParaRPr lang="de-DE" altLang="en-US" sz="1200" b="1">
              <a:latin typeface="Arial" panose="020B0604020202020204" pitchFamily="34" charset="0"/>
            </a:endParaRPr>
          </a:p>
        </p:txBody>
      </p:sp>
      <p:sp>
        <p:nvSpPr>
          <p:cNvPr id="6212" name="Text Box 142"/>
          <p:cNvSpPr txBox="1">
            <a:spLocks noChangeArrowheads="1"/>
          </p:cNvSpPr>
          <p:nvPr/>
        </p:nvSpPr>
        <p:spPr bwMode="auto">
          <a:xfrm>
            <a:off x="5357813" y="4200525"/>
            <a:ext cx="914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CH" altLang="en-US" sz="1200" b="1">
                <a:latin typeface="Arial" panose="020B0604020202020204" pitchFamily="34" charset="0"/>
              </a:rPr>
              <a:t>Ehegatte</a:t>
            </a:r>
            <a:endParaRPr lang="de-DE" altLang="en-US" sz="1200" b="1">
              <a:latin typeface="Arial" panose="020B0604020202020204" pitchFamily="34" charset="0"/>
            </a:endParaRPr>
          </a:p>
        </p:txBody>
      </p:sp>
      <p:sp>
        <p:nvSpPr>
          <p:cNvPr id="144527" name="Text Box 143"/>
          <p:cNvSpPr txBox="1">
            <a:spLocks noChangeArrowheads="1"/>
          </p:cNvSpPr>
          <p:nvPr/>
        </p:nvSpPr>
        <p:spPr bwMode="auto">
          <a:xfrm>
            <a:off x="533400" y="593725"/>
            <a:ext cx="717073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0" lang="de-CH" altLang="en-US" sz="1600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Ehegatte oder eingetragener Partner als Konkurrenz zu den übrigen gesetzlichen Erben</a:t>
            </a:r>
            <a:endParaRPr kumimoji="0" lang="en-GB" altLang="en-US" sz="1600" i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23850" y="225425"/>
            <a:ext cx="6696075" cy="731838"/>
          </a:xfrm>
        </p:spPr>
        <p:txBody>
          <a:bodyPr/>
          <a:lstStyle/>
          <a:p>
            <a:pPr eaLnBrk="1" hangingPunct="1">
              <a:lnSpc>
                <a:spcPct val="130000"/>
              </a:lnSpc>
              <a:defRPr/>
            </a:pPr>
            <a:r>
              <a:rPr lang="de-CH" altLang="en-US" sz="2400"/>
              <a:t>Die gesetzliche Erbfolgeregelung:</a:t>
            </a:r>
            <a:r>
              <a:rPr lang="de-CH" altLang="en-US" sz="2800"/>
              <a:t/>
            </a:r>
            <a:br>
              <a:rPr lang="de-CH" altLang="en-US" sz="2800"/>
            </a:br>
            <a:r>
              <a:rPr lang="de-CH" altLang="en-US" sz="2000" i="1"/>
              <a:t>Pflichtteilsschutz </a:t>
            </a:r>
            <a:r>
              <a:rPr lang="de-CH" altLang="en-US" sz="1400" i="1"/>
              <a:t>(vgl. ZGB 471)</a:t>
            </a:r>
          </a:p>
        </p:txBody>
      </p:sp>
      <p:sp>
        <p:nvSpPr>
          <p:cNvPr id="7171" name="Oval 1027"/>
          <p:cNvSpPr>
            <a:spLocks noChangeArrowheads="1"/>
          </p:cNvSpPr>
          <p:nvPr/>
        </p:nvSpPr>
        <p:spPr bwMode="auto">
          <a:xfrm>
            <a:off x="4492625" y="3754438"/>
            <a:ext cx="549275" cy="5556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7172" name="Line 1028"/>
          <p:cNvSpPr>
            <a:spLocks noChangeShapeType="1"/>
          </p:cNvSpPr>
          <p:nvPr/>
        </p:nvSpPr>
        <p:spPr bwMode="auto">
          <a:xfrm flipH="1">
            <a:off x="5289550" y="4089400"/>
            <a:ext cx="0" cy="928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7173" name="Oval 1029"/>
          <p:cNvSpPr>
            <a:spLocks noChangeArrowheads="1"/>
          </p:cNvSpPr>
          <p:nvPr/>
        </p:nvSpPr>
        <p:spPr bwMode="auto">
          <a:xfrm>
            <a:off x="5006975" y="5057775"/>
            <a:ext cx="549275" cy="555625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7174" name="Line 1030"/>
          <p:cNvSpPr>
            <a:spLocks noChangeShapeType="1"/>
          </p:cNvSpPr>
          <p:nvPr/>
        </p:nvSpPr>
        <p:spPr bwMode="auto">
          <a:xfrm flipV="1">
            <a:off x="4765675" y="2978150"/>
            <a:ext cx="0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7175" name="Line 1031"/>
          <p:cNvSpPr>
            <a:spLocks noChangeShapeType="1"/>
          </p:cNvSpPr>
          <p:nvPr/>
        </p:nvSpPr>
        <p:spPr bwMode="auto">
          <a:xfrm>
            <a:off x="4410075" y="2906713"/>
            <a:ext cx="619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7176" name="Oval 1032"/>
          <p:cNvSpPr>
            <a:spLocks noChangeArrowheads="1"/>
          </p:cNvSpPr>
          <p:nvPr/>
        </p:nvSpPr>
        <p:spPr bwMode="auto">
          <a:xfrm>
            <a:off x="5111750" y="2627313"/>
            <a:ext cx="547688" cy="5572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7177" name="AutoShape 1033"/>
          <p:cNvSpPr>
            <a:spLocks noChangeArrowheads="1"/>
          </p:cNvSpPr>
          <p:nvPr/>
        </p:nvSpPr>
        <p:spPr bwMode="auto">
          <a:xfrm>
            <a:off x="3657600" y="2617788"/>
            <a:ext cx="687388" cy="560387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7178" name="Line 1034"/>
          <p:cNvSpPr>
            <a:spLocks noChangeShapeType="1"/>
          </p:cNvSpPr>
          <p:nvPr/>
        </p:nvSpPr>
        <p:spPr bwMode="auto">
          <a:xfrm flipV="1">
            <a:off x="5410200" y="18288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7179" name="Line 1035"/>
          <p:cNvSpPr>
            <a:spLocks noChangeShapeType="1"/>
          </p:cNvSpPr>
          <p:nvPr/>
        </p:nvSpPr>
        <p:spPr bwMode="auto">
          <a:xfrm flipH="1" flipV="1">
            <a:off x="2971800" y="1828800"/>
            <a:ext cx="763588" cy="798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7180" name="Line 1036"/>
          <p:cNvSpPr>
            <a:spLocks noChangeShapeType="1"/>
          </p:cNvSpPr>
          <p:nvPr/>
        </p:nvSpPr>
        <p:spPr bwMode="auto">
          <a:xfrm>
            <a:off x="6072188" y="1724025"/>
            <a:ext cx="6175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7181" name="Oval 1037"/>
          <p:cNvSpPr>
            <a:spLocks noChangeArrowheads="1"/>
          </p:cNvSpPr>
          <p:nvPr/>
        </p:nvSpPr>
        <p:spPr bwMode="auto">
          <a:xfrm>
            <a:off x="6792913" y="1444625"/>
            <a:ext cx="549275" cy="5556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de-CH" altLang="en-US" sz="1800">
              <a:latin typeface="Arial" panose="020B0604020202020204" pitchFamily="34" charset="0"/>
            </a:endParaRPr>
          </a:p>
        </p:txBody>
      </p:sp>
      <p:sp>
        <p:nvSpPr>
          <p:cNvPr id="7182" name="AutoShape 1038"/>
          <p:cNvSpPr>
            <a:spLocks noChangeArrowheads="1"/>
          </p:cNvSpPr>
          <p:nvPr/>
        </p:nvSpPr>
        <p:spPr bwMode="auto">
          <a:xfrm>
            <a:off x="5383213" y="1431925"/>
            <a:ext cx="688975" cy="5588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7183" name="Line 1039"/>
          <p:cNvSpPr>
            <a:spLocks noChangeShapeType="1"/>
          </p:cNvSpPr>
          <p:nvPr/>
        </p:nvSpPr>
        <p:spPr bwMode="auto">
          <a:xfrm>
            <a:off x="2703513" y="1724025"/>
            <a:ext cx="619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7184" name="Oval 1040"/>
          <p:cNvSpPr>
            <a:spLocks noChangeArrowheads="1"/>
          </p:cNvSpPr>
          <p:nvPr/>
        </p:nvSpPr>
        <p:spPr bwMode="auto">
          <a:xfrm>
            <a:off x="3392488" y="1444625"/>
            <a:ext cx="549275" cy="5556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7185" name="AutoShape 1041"/>
          <p:cNvSpPr>
            <a:spLocks noChangeArrowheads="1"/>
          </p:cNvSpPr>
          <p:nvPr/>
        </p:nvSpPr>
        <p:spPr bwMode="auto">
          <a:xfrm>
            <a:off x="2016125" y="1431925"/>
            <a:ext cx="687388" cy="5588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7186" name="Line 1042"/>
          <p:cNvSpPr>
            <a:spLocks noChangeShapeType="1"/>
          </p:cNvSpPr>
          <p:nvPr/>
        </p:nvSpPr>
        <p:spPr bwMode="auto">
          <a:xfrm>
            <a:off x="6400800" y="1828800"/>
            <a:ext cx="533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7187" name="Oval 1043"/>
          <p:cNvSpPr>
            <a:spLocks noChangeArrowheads="1"/>
          </p:cNvSpPr>
          <p:nvPr/>
        </p:nvSpPr>
        <p:spPr bwMode="auto">
          <a:xfrm>
            <a:off x="6656388" y="2632075"/>
            <a:ext cx="549275" cy="5556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7188" name="Line 1044"/>
          <p:cNvSpPr>
            <a:spLocks noChangeShapeType="1"/>
          </p:cNvSpPr>
          <p:nvPr/>
        </p:nvSpPr>
        <p:spPr bwMode="auto">
          <a:xfrm flipH="1">
            <a:off x="3505200" y="2968625"/>
            <a:ext cx="1258888" cy="765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7189" name="Oval 1045"/>
          <p:cNvSpPr>
            <a:spLocks noChangeArrowheads="1"/>
          </p:cNvSpPr>
          <p:nvPr/>
        </p:nvSpPr>
        <p:spPr bwMode="auto">
          <a:xfrm>
            <a:off x="3252788" y="3754438"/>
            <a:ext cx="549275" cy="5556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7190" name="Oval 1046"/>
          <p:cNvSpPr>
            <a:spLocks noChangeArrowheads="1"/>
          </p:cNvSpPr>
          <p:nvPr/>
        </p:nvSpPr>
        <p:spPr bwMode="auto">
          <a:xfrm>
            <a:off x="3252788" y="5068888"/>
            <a:ext cx="549275" cy="5556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7191" name="Line 1047"/>
          <p:cNvSpPr>
            <a:spLocks noChangeShapeType="1"/>
          </p:cNvSpPr>
          <p:nvPr/>
        </p:nvSpPr>
        <p:spPr bwMode="auto">
          <a:xfrm flipH="1">
            <a:off x="3538538" y="4370388"/>
            <a:ext cx="0" cy="658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7192" name="Oval 1048"/>
          <p:cNvSpPr>
            <a:spLocks noChangeArrowheads="1"/>
          </p:cNvSpPr>
          <p:nvPr/>
        </p:nvSpPr>
        <p:spPr bwMode="auto">
          <a:xfrm>
            <a:off x="6656388" y="3754438"/>
            <a:ext cx="549275" cy="5556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7193" name="Oval 1049"/>
          <p:cNvSpPr>
            <a:spLocks noChangeArrowheads="1"/>
          </p:cNvSpPr>
          <p:nvPr/>
        </p:nvSpPr>
        <p:spPr bwMode="auto">
          <a:xfrm>
            <a:off x="6667500" y="5068888"/>
            <a:ext cx="549275" cy="5556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7194" name="Line 1050"/>
          <p:cNvSpPr>
            <a:spLocks noChangeShapeType="1"/>
          </p:cNvSpPr>
          <p:nvPr/>
        </p:nvSpPr>
        <p:spPr bwMode="auto">
          <a:xfrm>
            <a:off x="6934200" y="4402138"/>
            <a:ext cx="0" cy="627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7195" name="Line 1051"/>
          <p:cNvSpPr>
            <a:spLocks noChangeShapeType="1"/>
          </p:cNvSpPr>
          <p:nvPr/>
        </p:nvSpPr>
        <p:spPr bwMode="auto">
          <a:xfrm>
            <a:off x="6932613" y="3292475"/>
            <a:ext cx="0" cy="417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7196" name="Line 1052"/>
          <p:cNvSpPr>
            <a:spLocks noChangeShapeType="1"/>
          </p:cNvSpPr>
          <p:nvPr/>
        </p:nvSpPr>
        <p:spPr bwMode="auto">
          <a:xfrm>
            <a:off x="4497388" y="3754438"/>
            <a:ext cx="576262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7197" name="Line 1053"/>
          <p:cNvSpPr>
            <a:spLocks noChangeShapeType="1"/>
          </p:cNvSpPr>
          <p:nvPr/>
        </p:nvSpPr>
        <p:spPr bwMode="auto">
          <a:xfrm flipH="1">
            <a:off x="4484688" y="3751263"/>
            <a:ext cx="576262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7198" name="Text Box 1087"/>
          <p:cNvSpPr txBox="1">
            <a:spLocks noChangeArrowheads="1"/>
          </p:cNvSpPr>
          <p:nvPr/>
        </p:nvSpPr>
        <p:spPr bwMode="auto">
          <a:xfrm>
            <a:off x="411163" y="3243263"/>
            <a:ext cx="225425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de-CH" altLang="en-US" sz="1800">
                <a:latin typeface="Arial" panose="020B0604020202020204" pitchFamily="34" charset="0"/>
              </a:rPr>
              <a:t>Pflichtteile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de-CH" altLang="en-US" sz="1800">
                <a:latin typeface="Arial" panose="020B0604020202020204" pitchFamily="34" charset="0"/>
              </a:rPr>
              <a:t>In x/x des gesetz-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de-CH" altLang="en-US" sz="1800">
                <a:latin typeface="Arial" panose="020B0604020202020204" pitchFamily="34" charset="0"/>
              </a:rPr>
              <a:t>lichen Erbanspruchs</a:t>
            </a:r>
          </a:p>
        </p:txBody>
      </p:sp>
      <p:sp>
        <p:nvSpPr>
          <p:cNvPr id="7199" name="Text Box 1088"/>
          <p:cNvSpPr txBox="1">
            <a:spLocks noChangeArrowheads="1"/>
          </p:cNvSpPr>
          <p:nvPr/>
        </p:nvSpPr>
        <p:spPr bwMode="auto">
          <a:xfrm>
            <a:off x="5594350" y="5151438"/>
            <a:ext cx="50526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de-CH" altLang="en-US" sz="1800" dirty="0">
                <a:latin typeface="Arial" panose="020B0604020202020204" pitchFamily="34" charset="0"/>
              </a:rPr>
              <a:t>1</a:t>
            </a:r>
            <a:r>
              <a:rPr kumimoji="0" lang="de-CH" altLang="en-US" sz="1800" dirty="0" smtClean="0">
                <a:latin typeface="Arial" panose="020B0604020202020204" pitchFamily="34" charset="0"/>
              </a:rPr>
              <a:t>/2</a:t>
            </a:r>
            <a:endParaRPr kumimoji="0" lang="de-CH" altLang="en-US" sz="1800" dirty="0">
              <a:latin typeface="Arial" panose="020B0604020202020204" pitchFamily="34" charset="0"/>
            </a:endParaRPr>
          </a:p>
        </p:txBody>
      </p:sp>
      <p:sp>
        <p:nvSpPr>
          <p:cNvPr id="7200" name="Line 1089"/>
          <p:cNvSpPr>
            <a:spLocks noChangeShapeType="1"/>
          </p:cNvSpPr>
          <p:nvPr/>
        </p:nvSpPr>
        <p:spPr bwMode="auto">
          <a:xfrm>
            <a:off x="5110163" y="4038600"/>
            <a:ext cx="441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7201" name="AutoShape 1090"/>
          <p:cNvSpPr>
            <a:spLocks noChangeArrowheads="1"/>
          </p:cNvSpPr>
          <p:nvPr/>
        </p:nvSpPr>
        <p:spPr bwMode="auto">
          <a:xfrm>
            <a:off x="5472113" y="3760788"/>
            <a:ext cx="684212" cy="541337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7202" name="Text Box 1091"/>
          <p:cNvSpPr txBox="1">
            <a:spLocks noChangeArrowheads="1"/>
          </p:cNvSpPr>
          <p:nvPr/>
        </p:nvSpPr>
        <p:spPr bwMode="auto">
          <a:xfrm>
            <a:off x="5976938" y="38576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de-CH" altLang="en-US" sz="1800">
                <a:latin typeface="Arial" panose="020B0604020202020204" pitchFamily="34" charset="0"/>
              </a:rPr>
              <a:t>1/2</a:t>
            </a:r>
          </a:p>
        </p:txBody>
      </p:sp>
      <p:sp>
        <p:nvSpPr>
          <p:cNvPr id="7205" name="Text Box 1095"/>
          <p:cNvSpPr txBox="1">
            <a:spLocks noChangeArrowheads="1"/>
          </p:cNvSpPr>
          <p:nvPr/>
        </p:nvSpPr>
        <p:spPr bwMode="auto">
          <a:xfrm>
            <a:off x="411163" y="2833688"/>
            <a:ext cx="1936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de-CH" altLang="en-US" sz="1800" u="sng">
                <a:latin typeface="Arial" panose="020B0604020202020204" pitchFamily="34" charset="0"/>
              </a:rPr>
              <a:t>Pflichtteilsschutz:</a:t>
            </a:r>
          </a:p>
        </p:txBody>
      </p:sp>
      <p:sp>
        <p:nvSpPr>
          <p:cNvPr id="7206" name="Oval 1096"/>
          <p:cNvSpPr>
            <a:spLocks noChangeArrowheads="1"/>
          </p:cNvSpPr>
          <p:nvPr/>
        </p:nvSpPr>
        <p:spPr bwMode="auto">
          <a:xfrm>
            <a:off x="7364413" y="576263"/>
            <a:ext cx="233362" cy="2333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de-CH" altLang="en-US" sz="1800">
              <a:latin typeface="Arial" panose="020B0604020202020204" pitchFamily="34" charset="0"/>
            </a:endParaRPr>
          </a:p>
        </p:txBody>
      </p:sp>
      <p:sp>
        <p:nvSpPr>
          <p:cNvPr id="7207" name="Text Box 1097"/>
          <p:cNvSpPr txBox="1">
            <a:spLocks noChangeArrowheads="1"/>
          </p:cNvSpPr>
          <p:nvPr/>
        </p:nvSpPr>
        <p:spPr bwMode="auto">
          <a:xfrm>
            <a:off x="7620000" y="228600"/>
            <a:ext cx="1143000" cy="65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de-CH" altLang="en-US" sz="1600">
                <a:latin typeface="Arial" panose="020B0604020202020204" pitchFamily="34" charset="0"/>
              </a:rPr>
              <a:t>= Frau</a:t>
            </a:r>
          </a:p>
          <a:p>
            <a:pPr eaLnBrk="1" hangingPunct="1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de-CH" altLang="en-US" sz="1600">
                <a:latin typeface="Arial" panose="020B0604020202020204" pitchFamily="34" charset="0"/>
              </a:rPr>
              <a:t>= Mann</a:t>
            </a:r>
            <a:endParaRPr lang="de-DE" altLang="en-US" sz="1600">
              <a:latin typeface="Arial" panose="020B0604020202020204" pitchFamily="34" charset="0"/>
            </a:endParaRPr>
          </a:p>
        </p:txBody>
      </p:sp>
      <p:sp>
        <p:nvSpPr>
          <p:cNvPr id="7208" name="AutoShape 1098"/>
          <p:cNvSpPr>
            <a:spLocks noChangeArrowheads="1"/>
          </p:cNvSpPr>
          <p:nvPr/>
        </p:nvSpPr>
        <p:spPr bwMode="auto">
          <a:xfrm>
            <a:off x="7327900" y="261938"/>
            <a:ext cx="292100" cy="2413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7209" name="Line 1099"/>
          <p:cNvSpPr>
            <a:spLocks noChangeShapeType="1"/>
          </p:cNvSpPr>
          <p:nvPr/>
        </p:nvSpPr>
        <p:spPr bwMode="auto">
          <a:xfrm>
            <a:off x="2668588" y="4724400"/>
            <a:ext cx="6172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7210" name="Line 1100"/>
          <p:cNvSpPr>
            <a:spLocks noChangeShapeType="1"/>
          </p:cNvSpPr>
          <p:nvPr/>
        </p:nvSpPr>
        <p:spPr bwMode="auto">
          <a:xfrm>
            <a:off x="2667000" y="3429000"/>
            <a:ext cx="6172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7211" name="Text Box 1101"/>
          <p:cNvSpPr txBox="1">
            <a:spLocks noChangeArrowheads="1"/>
          </p:cNvSpPr>
          <p:nvPr/>
        </p:nvSpPr>
        <p:spPr bwMode="auto">
          <a:xfrm>
            <a:off x="7577138" y="5172075"/>
            <a:ext cx="156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CH" altLang="en-US" sz="1600">
                <a:latin typeface="Arial" panose="020B0604020202020204" pitchFamily="34" charset="0"/>
              </a:rPr>
              <a:t>Nachkommen</a:t>
            </a:r>
            <a:endParaRPr lang="de-DE" altLang="en-US" sz="1600">
              <a:latin typeface="Arial" panose="020B0604020202020204" pitchFamily="34" charset="0"/>
            </a:endParaRPr>
          </a:p>
        </p:txBody>
      </p:sp>
      <p:sp>
        <p:nvSpPr>
          <p:cNvPr id="7212" name="Text Box 1102"/>
          <p:cNvSpPr txBox="1">
            <a:spLocks noChangeArrowheads="1"/>
          </p:cNvSpPr>
          <p:nvPr/>
        </p:nvSpPr>
        <p:spPr bwMode="auto">
          <a:xfrm>
            <a:off x="7559675" y="3681413"/>
            <a:ext cx="1584325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CH" altLang="en-US" sz="1600">
                <a:latin typeface="Arial" panose="020B0604020202020204" pitchFamily="34" charset="0"/>
              </a:rPr>
              <a:t>Ehegatte oder eingetragener Partner</a:t>
            </a:r>
            <a:endParaRPr lang="de-DE" altLang="en-US" sz="1600">
              <a:latin typeface="Arial" panose="020B0604020202020204" pitchFamily="34" charset="0"/>
            </a:endParaRPr>
          </a:p>
        </p:txBody>
      </p:sp>
      <p:sp>
        <p:nvSpPr>
          <p:cNvPr id="7213" name="Text Box 1103"/>
          <p:cNvSpPr txBox="1">
            <a:spLocks noChangeArrowheads="1"/>
          </p:cNvSpPr>
          <p:nvPr/>
        </p:nvSpPr>
        <p:spPr bwMode="auto">
          <a:xfrm>
            <a:off x="7589838" y="2743200"/>
            <a:ext cx="137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Times New Roman" panose="02020603050405020304" pitchFamily="18" charset="0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Times New Roman" panose="02020603050405020304" pitchFamily="18" charset="0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CH" altLang="en-US" sz="1600">
                <a:latin typeface="Arial" panose="020B0604020202020204" pitchFamily="34" charset="0"/>
              </a:rPr>
              <a:t>Eltern</a:t>
            </a:r>
            <a:endParaRPr lang="de-DE" altLang="en-US" sz="16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chulung">
  <a:themeElements>
    <a:clrScheme name="Schulung 2">
      <a:dk1>
        <a:srgbClr val="000000"/>
      </a:dk1>
      <a:lt1>
        <a:srgbClr val="FFFFFF"/>
      </a:lt1>
      <a:dk2>
        <a:srgbClr val="000000"/>
      </a:dk2>
      <a:lt2>
        <a:srgbClr val="CCECFF"/>
      </a:lt2>
      <a:accent1>
        <a:srgbClr val="6699FF"/>
      </a:accent1>
      <a:accent2>
        <a:srgbClr val="00CCCC"/>
      </a:accent2>
      <a:accent3>
        <a:srgbClr val="FFFFFF"/>
      </a:accent3>
      <a:accent4>
        <a:srgbClr val="000000"/>
      </a:accent4>
      <a:accent5>
        <a:srgbClr val="B8CAFF"/>
      </a:accent5>
      <a:accent6>
        <a:srgbClr val="00B9B9"/>
      </a:accent6>
      <a:hlink>
        <a:srgbClr val="CC99FF"/>
      </a:hlink>
      <a:folHlink>
        <a:srgbClr val="66CCFF"/>
      </a:folHlink>
    </a:clrScheme>
    <a:fontScheme name="Schulu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chulu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CC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E2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ulu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lu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lu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ulu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213</Words>
  <Application>Microsoft Office PowerPoint</Application>
  <PresentationFormat>Bildschirmpräsentation (4:3)</PresentationFormat>
  <Paragraphs>39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6" baseType="lpstr">
      <vt:lpstr>Arial</vt:lpstr>
      <vt:lpstr>Times New Roman</vt:lpstr>
      <vt:lpstr>Schulung</vt:lpstr>
      <vt:lpstr>Die gesetzliche Erbfolgeregelung Sind in einer Parentel keine Erbberechtigte vorhanden, fällt die  Erbschaft an die nächste Parentel.</vt:lpstr>
      <vt:lpstr>Die gesetzliche Erbfolgeregelung:</vt:lpstr>
      <vt:lpstr>Die gesetzliche Erbfolgeregelung: Pflichtteilsschutz (vgl. ZGB 471)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mnaegeli</dc:creator>
  <cp:lastModifiedBy>Zimmermann Markus (Notariatsinspektorat)</cp:lastModifiedBy>
  <cp:revision>47</cp:revision>
  <cp:lastPrinted>1601-01-01T00:00:00Z</cp:lastPrinted>
  <dcterms:created xsi:type="dcterms:W3CDTF">1601-01-01T00:00:00Z</dcterms:created>
  <dcterms:modified xsi:type="dcterms:W3CDTF">2022-08-05T11:00:19Z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  <property fmtid="{D5CDD505-2E9C-101B-9397-08002B2CF9AE}" pid="3" name="LCID">
    <vt:i4>1031</vt:i4>
  </property>
</Properties>
</file>